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2" r:id="rId2"/>
    <p:sldId id="323" r:id="rId3"/>
    <p:sldId id="328" r:id="rId4"/>
    <p:sldId id="296" r:id="rId5"/>
    <p:sldId id="325" r:id="rId6"/>
    <p:sldId id="303" r:id="rId7"/>
    <p:sldId id="326" r:id="rId8"/>
    <p:sldId id="318" r:id="rId9"/>
    <p:sldId id="327" r:id="rId10"/>
    <p:sldId id="300" r:id="rId11"/>
    <p:sldId id="329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4860"/>
    <a:srgbClr val="4C5E74"/>
    <a:srgbClr val="4D5F75"/>
    <a:srgbClr val="4B6075"/>
    <a:srgbClr val="F5F4EF"/>
    <a:srgbClr val="444F53"/>
    <a:srgbClr val="4A5F74"/>
    <a:srgbClr val="339A99"/>
    <a:srgbClr val="EBE9D0"/>
    <a:srgbClr val="038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 autoAdjust="0"/>
    <p:restoredTop sz="96314" autoAdjust="0"/>
  </p:normalViewPr>
  <p:slideViewPr>
    <p:cSldViewPr snapToGrid="0" showGuides="1">
      <p:cViewPr varScale="1">
        <p:scale>
          <a:sx n="83" d="100"/>
          <a:sy n="83" d="100"/>
        </p:scale>
        <p:origin x="830" y="48"/>
      </p:cViewPr>
      <p:guideLst>
        <p:guide orient="horz" pos="254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41E46-6EB0-44B2-82B5-86F15F8B6D9E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F5BE6-F7C7-41E3-9584-D4ED6DE056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01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424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767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613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4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518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640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522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58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358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26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5BE6-F7C7-41E3-9584-D4ED6DE056F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96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5496560" y="850132"/>
            <a:ext cx="1127760" cy="0"/>
          </a:xfrm>
          <a:prstGeom prst="line">
            <a:avLst/>
          </a:prstGeom>
          <a:ln w="19050">
            <a:solidFill>
              <a:srgbClr val="304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 userDrawn="1"/>
        </p:nvSpPr>
        <p:spPr>
          <a:xfrm rot="10800000">
            <a:off x="6002812" y="850132"/>
            <a:ext cx="115256" cy="76399"/>
          </a:xfrm>
          <a:prstGeom prst="triangle">
            <a:avLst/>
          </a:prstGeom>
          <a:solidFill>
            <a:srgbClr val="304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01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74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68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888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34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23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63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97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69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98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78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70D86-9754-4443-9CA0-396C6AD3AAF3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54A74-8552-4CA6-8096-43634C5B79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47739" y="3609441"/>
            <a:ext cx="8744678" cy="861760"/>
          </a:xfrm>
          <a:prstGeom prst="rect">
            <a:avLst/>
          </a:prstGeom>
        </p:spPr>
        <p:txBody>
          <a:bodyPr wrap="none" lIns="91428" tIns="45713" rIns="91428" bIns="45713">
            <a:spAutoFit/>
          </a:bodyPr>
          <a:lstStyle/>
          <a:p>
            <a:pPr algn="r"/>
            <a:r>
              <a:rPr lang="zh-CN" altLang="en-US" sz="5000" b="1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法学院</a:t>
            </a:r>
            <a:r>
              <a:rPr lang="en-US" altLang="zh-CN" sz="5000" b="1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en-US" sz="5000" b="1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届本科生毕业大会</a:t>
            </a:r>
            <a:endParaRPr lang="zh-CN" altLang="en-US" sz="5000" b="1" dirty="0">
              <a:solidFill>
                <a:srgbClr val="4B607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03680" y="4500880"/>
            <a:ext cx="9194800" cy="0"/>
          </a:xfrm>
          <a:prstGeom prst="line">
            <a:avLst/>
          </a:prstGeom>
          <a:ln w="28575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364480" y="1371600"/>
            <a:ext cx="1513840" cy="1513840"/>
            <a:chOff x="5364480" y="1371600"/>
            <a:chExt cx="1513840" cy="1513840"/>
          </a:xfrm>
        </p:grpSpPr>
        <p:sp>
          <p:nvSpPr>
            <p:cNvPr id="4" name="椭圆 3"/>
            <p:cNvSpPr/>
            <p:nvPr/>
          </p:nvSpPr>
          <p:spPr>
            <a:xfrm>
              <a:off x="5364480" y="1371600"/>
              <a:ext cx="1513840" cy="1513840"/>
            </a:xfrm>
            <a:prstGeom prst="ellipse">
              <a:avLst/>
            </a:prstGeom>
            <a:solidFill>
              <a:srgbClr val="4A5F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101"/>
            <p:cNvSpPr>
              <a:spLocks noChangeArrowheads="1"/>
            </p:cNvSpPr>
            <p:nvPr/>
          </p:nvSpPr>
          <p:spPr bwMode="auto">
            <a:xfrm>
              <a:off x="5576862" y="1726886"/>
              <a:ext cx="1048435" cy="803267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39450" y="5571667"/>
            <a:ext cx="309030" cy="309030"/>
            <a:chOff x="3785450" y="3161055"/>
            <a:chExt cx="504762" cy="504762"/>
          </a:xfrm>
        </p:grpSpPr>
        <p:sp>
          <p:nvSpPr>
            <p:cNvPr id="11" name="椭圆 10"/>
            <p:cNvSpPr/>
            <p:nvPr/>
          </p:nvSpPr>
          <p:spPr>
            <a:xfrm>
              <a:off x="3785450" y="3161055"/>
              <a:ext cx="504762" cy="504762"/>
            </a:xfrm>
            <a:prstGeom prst="ellipse">
              <a:avLst/>
            </a:prstGeom>
            <a:solidFill>
              <a:srgbClr val="4A5F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96"/>
            <p:cNvSpPr>
              <a:spLocks noChangeArrowheads="1"/>
            </p:cNvSpPr>
            <p:nvPr/>
          </p:nvSpPr>
          <p:spPr bwMode="auto">
            <a:xfrm>
              <a:off x="3892876" y="3261557"/>
              <a:ext cx="289909" cy="279400"/>
            </a:xfrm>
            <a:custGeom>
              <a:avLst/>
              <a:gdLst>
                <a:gd name="T0" fmla="*/ 78442719 w 602"/>
                <a:gd name="T1" fmla="*/ 71923702 h 580"/>
                <a:gd name="T2" fmla="*/ 78442719 w 602"/>
                <a:gd name="T3" fmla="*/ 71923702 h 580"/>
                <a:gd name="T4" fmla="*/ 78442719 w 602"/>
                <a:gd name="T5" fmla="*/ 71923702 h 580"/>
                <a:gd name="T6" fmla="*/ 74657633 w 602"/>
                <a:gd name="T7" fmla="*/ 75578543 h 580"/>
                <a:gd name="T8" fmla="*/ 3654665 w 602"/>
                <a:gd name="T9" fmla="*/ 75578543 h 580"/>
                <a:gd name="T10" fmla="*/ 0 w 602"/>
                <a:gd name="T11" fmla="*/ 71923702 h 580"/>
                <a:gd name="T12" fmla="*/ 0 w 602"/>
                <a:gd name="T13" fmla="*/ 71923702 h 580"/>
                <a:gd name="T14" fmla="*/ 0 w 602"/>
                <a:gd name="T15" fmla="*/ 71923702 h 580"/>
                <a:gd name="T16" fmla="*/ 10180751 w 602"/>
                <a:gd name="T17" fmla="*/ 53518347 h 580"/>
                <a:gd name="T18" fmla="*/ 21274806 w 602"/>
                <a:gd name="T19" fmla="*/ 49733080 h 580"/>
                <a:gd name="T20" fmla="*/ 30411109 w 602"/>
                <a:gd name="T21" fmla="*/ 46077877 h 580"/>
                <a:gd name="T22" fmla="*/ 30411109 w 602"/>
                <a:gd name="T23" fmla="*/ 38637768 h 580"/>
                <a:gd name="T24" fmla="*/ 26756804 w 602"/>
                <a:gd name="T25" fmla="*/ 29500304 h 580"/>
                <a:gd name="T26" fmla="*/ 24929472 w 602"/>
                <a:gd name="T27" fmla="*/ 25845463 h 580"/>
                <a:gd name="T28" fmla="*/ 25843138 w 602"/>
                <a:gd name="T29" fmla="*/ 19318704 h 580"/>
                <a:gd name="T30" fmla="*/ 24929472 w 602"/>
                <a:gd name="T31" fmla="*/ 12009021 h 580"/>
                <a:gd name="T32" fmla="*/ 39678193 w 602"/>
                <a:gd name="T33" fmla="*/ 0 h 580"/>
                <a:gd name="T34" fmla="*/ 53513248 w 602"/>
                <a:gd name="T35" fmla="*/ 12009021 h 580"/>
                <a:gd name="T36" fmla="*/ 52599581 w 602"/>
                <a:gd name="T37" fmla="*/ 19318704 h 580"/>
                <a:gd name="T38" fmla="*/ 54426914 w 602"/>
                <a:gd name="T39" fmla="*/ 25845463 h 580"/>
                <a:gd name="T40" fmla="*/ 51685915 w 602"/>
                <a:gd name="T41" fmla="*/ 29500304 h 580"/>
                <a:gd name="T42" fmla="*/ 48031249 w 602"/>
                <a:gd name="T43" fmla="*/ 38637768 h 580"/>
                <a:gd name="T44" fmla="*/ 48031249 w 602"/>
                <a:gd name="T45" fmla="*/ 46077877 h 580"/>
                <a:gd name="T46" fmla="*/ 57167913 w 602"/>
                <a:gd name="T47" fmla="*/ 49733080 h 580"/>
                <a:gd name="T48" fmla="*/ 69175635 w 602"/>
                <a:gd name="T49" fmla="*/ 53518347 h 580"/>
                <a:gd name="T50" fmla="*/ 78442719 w 602"/>
                <a:gd name="T51" fmla="*/ 71923702 h 5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02" h="580">
                  <a:moveTo>
                    <a:pt x="601" y="551"/>
                  </a:moveTo>
                  <a:lnTo>
                    <a:pt x="601" y="551"/>
                  </a:lnTo>
                  <a:cubicBezTo>
                    <a:pt x="601" y="572"/>
                    <a:pt x="594" y="579"/>
                    <a:pt x="572" y="579"/>
                  </a:cubicBezTo>
                  <a:cubicBezTo>
                    <a:pt x="28" y="579"/>
                    <a:pt x="28" y="579"/>
                    <a:pt x="28" y="579"/>
                  </a:cubicBezTo>
                  <a:cubicBezTo>
                    <a:pt x="14" y="579"/>
                    <a:pt x="0" y="572"/>
                    <a:pt x="0" y="551"/>
                  </a:cubicBezTo>
                  <a:cubicBezTo>
                    <a:pt x="0" y="551"/>
                    <a:pt x="0" y="452"/>
                    <a:pt x="78" y="410"/>
                  </a:cubicBezTo>
                  <a:cubicBezTo>
                    <a:pt x="120" y="388"/>
                    <a:pt x="106" y="410"/>
                    <a:pt x="163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2" y="275"/>
                    <a:pt x="205" y="226"/>
                  </a:cubicBezTo>
                  <a:cubicBezTo>
                    <a:pt x="191" y="233"/>
                    <a:pt x="191" y="212"/>
                    <a:pt x="191" y="198"/>
                  </a:cubicBezTo>
                  <a:cubicBezTo>
                    <a:pt x="191" y="183"/>
                    <a:pt x="184" y="148"/>
                    <a:pt x="198" y="148"/>
                  </a:cubicBezTo>
                  <a:cubicBezTo>
                    <a:pt x="191" y="127"/>
                    <a:pt x="191" y="99"/>
                    <a:pt x="191" y="92"/>
                  </a:cubicBezTo>
                  <a:cubicBezTo>
                    <a:pt x="198" y="49"/>
                    <a:pt x="240" y="0"/>
                    <a:pt x="304" y="0"/>
                  </a:cubicBezTo>
                  <a:cubicBezTo>
                    <a:pt x="375" y="0"/>
                    <a:pt x="410" y="49"/>
                    <a:pt x="410" y="92"/>
                  </a:cubicBezTo>
                  <a:cubicBezTo>
                    <a:pt x="410" y="99"/>
                    <a:pt x="410" y="127"/>
                    <a:pt x="403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38" y="381"/>
                  </a:cubicBezTo>
                  <a:cubicBezTo>
                    <a:pt x="502" y="410"/>
                    <a:pt x="481" y="388"/>
                    <a:pt x="530" y="410"/>
                  </a:cubicBezTo>
                  <a:cubicBezTo>
                    <a:pt x="601" y="452"/>
                    <a:pt x="601" y="551"/>
                    <a:pt x="601" y="5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89502" y="5571667"/>
            <a:ext cx="309030" cy="309030"/>
            <a:chOff x="6389502" y="5571667"/>
            <a:chExt cx="309030" cy="309030"/>
          </a:xfrm>
        </p:grpSpPr>
        <p:sp>
          <p:nvSpPr>
            <p:cNvPr id="16" name="椭圆 15"/>
            <p:cNvSpPr/>
            <p:nvPr/>
          </p:nvSpPr>
          <p:spPr>
            <a:xfrm>
              <a:off x="6389502" y="5571667"/>
              <a:ext cx="309030" cy="309030"/>
            </a:xfrm>
            <a:prstGeom prst="ellipse">
              <a:avLst/>
            </a:prstGeom>
            <a:solidFill>
              <a:srgbClr val="4A5F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45"/>
            <p:cNvSpPr>
              <a:spLocks noChangeArrowheads="1"/>
            </p:cNvSpPr>
            <p:nvPr/>
          </p:nvSpPr>
          <p:spPr bwMode="auto">
            <a:xfrm>
              <a:off x="6455779" y="5631258"/>
              <a:ext cx="176475" cy="174932"/>
            </a:xfrm>
            <a:custGeom>
              <a:avLst/>
              <a:gdLst>
                <a:gd name="T0" fmla="*/ 354 w 391"/>
                <a:gd name="T1" fmla="*/ 35 h 391"/>
                <a:gd name="T2" fmla="*/ 354 w 391"/>
                <a:gd name="T3" fmla="*/ 35 h 391"/>
                <a:gd name="T4" fmla="*/ 292 w 391"/>
                <a:gd name="T5" fmla="*/ 0 h 391"/>
                <a:gd name="T6" fmla="*/ 169 w 391"/>
                <a:gd name="T7" fmla="*/ 133 h 391"/>
                <a:gd name="T8" fmla="*/ 26 w 391"/>
                <a:gd name="T9" fmla="*/ 275 h 391"/>
                <a:gd name="T10" fmla="*/ 0 w 391"/>
                <a:gd name="T11" fmla="*/ 390 h 391"/>
                <a:gd name="T12" fmla="*/ 116 w 391"/>
                <a:gd name="T13" fmla="*/ 363 h 391"/>
                <a:gd name="T14" fmla="*/ 266 w 391"/>
                <a:gd name="T15" fmla="*/ 222 h 391"/>
                <a:gd name="T16" fmla="*/ 390 w 391"/>
                <a:gd name="T17" fmla="*/ 97 h 391"/>
                <a:gd name="T18" fmla="*/ 354 w 391"/>
                <a:gd name="T19" fmla="*/ 35 h 391"/>
                <a:gd name="T20" fmla="*/ 116 w 391"/>
                <a:gd name="T21" fmla="*/ 354 h 391"/>
                <a:gd name="T22" fmla="*/ 116 w 391"/>
                <a:gd name="T23" fmla="*/ 354 h 391"/>
                <a:gd name="T24" fmla="*/ 71 w 391"/>
                <a:gd name="T25" fmla="*/ 363 h 391"/>
                <a:gd name="T26" fmla="*/ 54 w 391"/>
                <a:gd name="T27" fmla="*/ 337 h 391"/>
                <a:gd name="T28" fmla="*/ 35 w 391"/>
                <a:gd name="T29" fmla="*/ 319 h 391"/>
                <a:gd name="T30" fmla="*/ 44 w 391"/>
                <a:gd name="T31" fmla="*/ 284 h 391"/>
                <a:gd name="T32" fmla="*/ 54 w 391"/>
                <a:gd name="T33" fmla="*/ 266 h 391"/>
                <a:gd name="T34" fmla="*/ 98 w 391"/>
                <a:gd name="T35" fmla="*/ 292 h 391"/>
                <a:gd name="T36" fmla="*/ 124 w 391"/>
                <a:gd name="T37" fmla="*/ 337 h 391"/>
                <a:gd name="T38" fmla="*/ 116 w 391"/>
                <a:gd name="T39" fmla="*/ 35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1" h="391">
                  <a:moveTo>
                    <a:pt x="354" y="35"/>
                  </a:moveTo>
                  <a:lnTo>
                    <a:pt x="354" y="35"/>
                  </a:lnTo>
                  <a:cubicBezTo>
                    <a:pt x="319" y="0"/>
                    <a:pt x="292" y="0"/>
                    <a:pt x="292" y="0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26" y="275"/>
                    <a:pt x="26" y="275"/>
                    <a:pt x="26" y="275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116" y="363"/>
                    <a:pt x="116" y="363"/>
                    <a:pt x="116" y="363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90" y="97"/>
                    <a:pt x="390" y="71"/>
                    <a:pt x="354" y="35"/>
                  </a:cubicBezTo>
                  <a:close/>
                  <a:moveTo>
                    <a:pt x="116" y="354"/>
                  </a:moveTo>
                  <a:lnTo>
                    <a:pt x="116" y="354"/>
                  </a:lnTo>
                  <a:cubicBezTo>
                    <a:pt x="71" y="363"/>
                    <a:pt x="71" y="363"/>
                    <a:pt x="71" y="363"/>
                  </a:cubicBezTo>
                  <a:cubicBezTo>
                    <a:pt x="71" y="354"/>
                    <a:pt x="63" y="346"/>
                    <a:pt x="54" y="337"/>
                  </a:cubicBezTo>
                  <a:cubicBezTo>
                    <a:pt x="44" y="328"/>
                    <a:pt x="35" y="328"/>
                    <a:pt x="35" y="319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71" y="266"/>
                    <a:pt x="98" y="292"/>
                  </a:cubicBezTo>
                  <a:cubicBezTo>
                    <a:pt x="124" y="319"/>
                    <a:pt x="124" y="337"/>
                    <a:pt x="124" y="337"/>
                  </a:cubicBezTo>
                  <a:lnTo>
                    <a:pt x="116" y="3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/>
            </a:p>
          </p:txBody>
        </p:sp>
      </p:grpSp>
      <p:sp>
        <p:nvSpPr>
          <p:cNvPr id="20" name="TextBox 10"/>
          <p:cNvSpPr txBox="1"/>
          <p:nvPr/>
        </p:nvSpPr>
        <p:spPr>
          <a:xfrm>
            <a:off x="6698532" y="556816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教务办公室</a:t>
            </a:r>
            <a:endParaRPr lang="zh-CN" altLang="en-US" sz="1600" dirty="0">
              <a:solidFill>
                <a:srgbClr val="4B607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4320907" y="5541516"/>
            <a:ext cx="1511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en-US" sz="1600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届本科生</a:t>
            </a:r>
            <a:endParaRPr lang="zh-CN" altLang="en-US" sz="1600" dirty="0">
              <a:solidFill>
                <a:srgbClr val="4B607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917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8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8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8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8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8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8237" y="1131192"/>
            <a:ext cx="8302273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1. 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通选课类别</a:t>
            </a:r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(1)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查询方法：教务部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网站，主页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右下角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“信息下载”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(2)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通选课类别以当年选课时的为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准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(3)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通选课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和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F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组合形式，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A2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F2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A4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F4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均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可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endParaRPr lang="zh-CN" altLang="en-US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2. 《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实习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课程必须单独选课</a:t>
            </a:r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秋季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实习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课程若申请了缓考，需春季再次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选课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3. 《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形势政策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课程分马克主义学院理论课程和校团委实践活动，都修得通过后才能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毕业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buAutoNum type="arabicPeriod" startAt="4"/>
            </a:pP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比如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专业选修课已完成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22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学分，毕业要求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21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学分，富余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学分挪为其它类别不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可以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5.  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部分课程类别说明</a:t>
            </a:r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法学院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开设的除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国际人权法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外所有通选课，法学院学生均不可记作通选课学分，只记作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任选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国际人权法</a:t>
            </a:r>
            <a:r>
              <a:rPr lang="en-US" altLang="zh-CN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通选课，法学院学生可选，并可记作专业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选修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>
              <a:buAutoNum type="arabicPeriod" startAt="6"/>
            </a:pP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课程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性质毕业前统一调整，无需单独申请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调整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7.   2012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级开始大四学生不可延长至暑期学校补齐毕业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学分</a:t>
            </a:r>
            <a:endParaRPr lang="en-US" altLang="zh-CN" sz="14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>
              <a:buAutoNum type="arabicPeriod" startAt="8"/>
            </a:pPr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457200"/>
            <a:r>
              <a:rPr lang="en-US" altLang="zh-CN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8.  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已经推免成功</a:t>
            </a:r>
            <a:r>
              <a: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学生，毕业论文要达到</a:t>
            </a:r>
            <a:r>
              <a:rPr lang="en-US" altLang="zh-CN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80</a:t>
            </a:r>
            <a:r>
              <a:rPr lang="zh-CN" altLang="en-US" sz="1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分以上</a:t>
            </a:r>
            <a:endParaRPr lang="en-US" altLang="zh-CN" sz="1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zh-CN" altLang="en-US" dirty="0"/>
          </a:p>
        </p:txBody>
      </p:sp>
      <p:sp>
        <p:nvSpPr>
          <p:cNvPr id="61" name="TextBox 55"/>
          <p:cNvSpPr txBox="1"/>
          <p:nvPr/>
        </p:nvSpPr>
        <p:spPr>
          <a:xfrm>
            <a:off x="5287371" y="300337"/>
            <a:ext cx="1556836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 smtClean="0">
                <a:solidFill>
                  <a:srgbClr val="3048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重点提示</a:t>
            </a:r>
            <a:endParaRPr lang="zh-CN" altLang="en-US" sz="2667" b="1" dirty="0">
              <a:solidFill>
                <a:srgbClr val="3048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3284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6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80075" y="3348646"/>
            <a:ext cx="4031849" cy="861760"/>
          </a:xfrm>
          <a:prstGeom prst="rect">
            <a:avLst/>
          </a:prstGeom>
        </p:spPr>
        <p:txBody>
          <a:bodyPr wrap="none" lIns="91428" tIns="45713" rIns="91428" bIns="45713">
            <a:spAutoFit/>
          </a:bodyPr>
          <a:lstStyle/>
          <a:p>
            <a:pPr algn="r"/>
            <a:r>
              <a:rPr lang="zh-CN" altLang="en-US" sz="5000" b="1" dirty="0" smtClean="0">
                <a:solidFill>
                  <a:srgbClr val="4B607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预祝顺利毕业</a:t>
            </a:r>
            <a:endParaRPr lang="zh-CN" altLang="en-US" sz="5000" b="1" dirty="0">
              <a:solidFill>
                <a:srgbClr val="4B607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65495" y="4500880"/>
            <a:ext cx="4861010" cy="0"/>
          </a:xfrm>
          <a:prstGeom prst="line">
            <a:avLst/>
          </a:prstGeom>
          <a:ln w="28575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364480" y="1371600"/>
            <a:ext cx="1513840" cy="1513840"/>
            <a:chOff x="5364480" y="1371600"/>
            <a:chExt cx="1513840" cy="1513840"/>
          </a:xfrm>
        </p:grpSpPr>
        <p:sp>
          <p:nvSpPr>
            <p:cNvPr id="4" name="椭圆 3"/>
            <p:cNvSpPr/>
            <p:nvPr/>
          </p:nvSpPr>
          <p:spPr>
            <a:xfrm>
              <a:off x="5364480" y="1371600"/>
              <a:ext cx="1513840" cy="1513840"/>
            </a:xfrm>
            <a:prstGeom prst="ellipse">
              <a:avLst/>
            </a:prstGeom>
            <a:solidFill>
              <a:srgbClr val="4A5F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101"/>
            <p:cNvSpPr>
              <a:spLocks noChangeArrowheads="1"/>
            </p:cNvSpPr>
            <p:nvPr/>
          </p:nvSpPr>
          <p:spPr bwMode="auto">
            <a:xfrm>
              <a:off x="5576862" y="1726886"/>
              <a:ext cx="1048435" cy="803267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48655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24134" y="1282240"/>
            <a:ext cx="1697876" cy="646317"/>
          </a:xfrm>
          <a:prstGeom prst="rect">
            <a:avLst/>
          </a:prstGeom>
        </p:spPr>
        <p:txBody>
          <a:bodyPr wrap="none" lIns="91428" tIns="45713" rIns="91428" bIns="45713">
            <a:spAutoFit/>
          </a:bodyPr>
          <a:lstStyle/>
          <a:p>
            <a:pPr algn="r"/>
            <a:r>
              <a:rPr lang="zh-CN" altLang="en-US" sz="3600" b="1" dirty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目    录</a:t>
            </a:r>
          </a:p>
        </p:txBody>
      </p:sp>
      <p:sp>
        <p:nvSpPr>
          <p:cNvPr id="5" name="矩形 4"/>
          <p:cNvSpPr/>
          <p:nvPr/>
        </p:nvSpPr>
        <p:spPr>
          <a:xfrm>
            <a:off x="5338077" y="1916212"/>
            <a:ext cx="1561173" cy="400095"/>
          </a:xfrm>
          <a:prstGeom prst="rect">
            <a:avLst/>
          </a:prstGeom>
        </p:spPr>
        <p:txBody>
          <a:bodyPr wrap="none" lIns="91428" tIns="45713" rIns="91428" bIns="45713">
            <a:spAutoFit/>
          </a:bodyPr>
          <a:lstStyle/>
          <a:p>
            <a:pPr algn="r"/>
            <a:r>
              <a:rPr lang="en-US" altLang="zh-CN" sz="2000" dirty="0">
                <a:solidFill>
                  <a:srgbClr val="444F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dirty="0">
              <a:solidFill>
                <a:srgbClr val="444F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726134" y="2405544"/>
            <a:ext cx="768927" cy="1"/>
          </a:xfrm>
          <a:prstGeom prst="line">
            <a:avLst/>
          </a:prstGeom>
          <a:ln w="38100">
            <a:solidFill>
              <a:srgbClr val="444F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919879" y="2942466"/>
            <a:ext cx="896928" cy="896928"/>
            <a:chOff x="5735754" y="1140916"/>
            <a:chExt cx="720495" cy="720495"/>
          </a:xfrm>
        </p:grpSpPr>
        <p:sp>
          <p:nvSpPr>
            <p:cNvPr id="10" name="椭圆 9"/>
            <p:cNvSpPr/>
            <p:nvPr/>
          </p:nvSpPr>
          <p:spPr>
            <a:xfrm>
              <a:off x="5735754" y="1140916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5894624" y="1311296"/>
              <a:ext cx="402752" cy="394719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35367" y="2955657"/>
            <a:ext cx="896928" cy="896928"/>
            <a:chOff x="5735752" y="2095665"/>
            <a:chExt cx="720495" cy="720495"/>
          </a:xfrm>
        </p:grpSpPr>
        <p:sp>
          <p:nvSpPr>
            <p:cNvPr id="13" name="椭圆 12"/>
            <p:cNvSpPr/>
            <p:nvPr/>
          </p:nvSpPr>
          <p:spPr>
            <a:xfrm>
              <a:off x="5735752" y="2095665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26"/>
            <p:cNvSpPr>
              <a:spLocks noEditPoints="1"/>
            </p:cNvSpPr>
            <p:nvPr/>
          </p:nvSpPr>
          <p:spPr bwMode="auto">
            <a:xfrm>
              <a:off x="5866793" y="2243942"/>
              <a:ext cx="458415" cy="425837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31665" y="2951084"/>
            <a:ext cx="896928" cy="896928"/>
            <a:chOff x="5735752" y="3081192"/>
            <a:chExt cx="720495" cy="720495"/>
          </a:xfrm>
        </p:grpSpPr>
        <p:sp>
          <p:nvSpPr>
            <p:cNvPr id="16" name="椭圆 15"/>
            <p:cNvSpPr/>
            <p:nvPr/>
          </p:nvSpPr>
          <p:spPr>
            <a:xfrm>
              <a:off x="5735752" y="3081192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5899722" y="3217138"/>
              <a:ext cx="423215" cy="448604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77625" y="2963098"/>
            <a:ext cx="896928" cy="896928"/>
            <a:chOff x="5735752" y="4046610"/>
            <a:chExt cx="720495" cy="720495"/>
          </a:xfrm>
        </p:grpSpPr>
        <p:sp>
          <p:nvSpPr>
            <p:cNvPr id="19" name="椭圆 18"/>
            <p:cNvSpPr/>
            <p:nvPr/>
          </p:nvSpPr>
          <p:spPr>
            <a:xfrm>
              <a:off x="5735752" y="4046610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870133" y="4192302"/>
              <a:ext cx="401113" cy="429113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62133" y="2946084"/>
            <a:ext cx="896928" cy="896928"/>
            <a:chOff x="5735752" y="5029310"/>
            <a:chExt cx="720495" cy="720495"/>
          </a:xfrm>
        </p:grpSpPr>
        <p:sp>
          <p:nvSpPr>
            <p:cNvPr id="22" name="椭圆 21"/>
            <p:cNvSpPr/>
            <p:nvPr/>
          </p:nvSpPr>
          <p:spPr>
            <a:xfrm>
              <a:off x="5735752" y="5029310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5850198" y="5182740"/>
              <a:ext cx="461688" cy="40782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24" name="TextBox 31"/>
          <p:cNvSpPr txBox="1"/>
          <p:nvPr/>
        </p:nvSpPr>
        <p:spPr>
          <a:xfrm>
            <a:off x="892644" y="4175982"/>
            <a:ext cx="169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毕业学分</a:t>
            </a:r>
            <a:endParaRPr lang="zh-CN" altLang="en-US" sz="2400" dirty="0">
              <a:solidFill>
                <a:srgbClr val="444F5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1195666" y="4707363"/>
            <a:ext cx="768927" cy="1"/>
          </a:xfrm>
          <a:prstGeom prst="line">
            <a:avLst/>
          </a:prstGeom>
          <a:ln w="19050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31"/>
          <p:cNvSpPr txBox="1"/>
          <p:nvPr/>
        </p:nvSpPr>
        <p:spPr>
          <a:xfrm>
            <a:off x="3163650" y="4202441"/>
            <a:ext cx="169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毕业实习</a:t>
            </a:r>
            <a:endParaRPr lang="zh-CN" altLang="en-US" sz="2400" dirty="0">
              <a:solidFill>
                <a:srgbClr val="444F5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3466672" y="4733822"/>
            <a:ext cx="768927" cy="1"/>
          </a:xfrm>
          <a:prstGeom prst="line">
            <a:avLst/>
          </a:prstGeom>
          <a:ln w="19050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31"/>
          <p:cNvSpPr txBox="1"/>
          <p:nvPr/>
        </p:nvSpPr>
        <p:spPr>
          <a:xfrm>
            <a:off x="5409078" y="4202441"/>
            <a:ext cx="169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毕业论文</a:t>
            </a:r>
            <a:endParaRPr lang="zh-CN" altLang="en-US" sz="2400" dirty="0">
              <a:solidFill>
                <a:srgbClr val="444F5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5712100" y="4733822"/>
            <a:ext cx="768927" cy="1"/>
          </a:xfrm>
          <a:prstGeom prst="line">
            <a:avLst/>
          </a:prstGeom>
          <a:ln w="19050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31"/>
          <p:cNvSpPr txBox="1"/>
          <p:nvPr/>
        </p:nvSpPr>
        <p:spPr>
          <a:xfrm>
            <a:off x="9978050" y="4175982"/>
            <a:ext cx="169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重点提示</a:t>
            </a:r>
            <a:endParaRPr lang="zh-CN" altLang="en-US" sz="2400" dirty="0">
              <a:solidFill>
                <a:srgbClr val="444F5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10281072" y="4707363"/>
            <a:ext cx="768927" cy="1"/>
          </a:xfrm>
          <a:prstGeom prst="line">
            <a:avLst/>
          </a:prstGeom>
          <a:ln w="19050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31"/>
          <p:cNvSpPr txBox="1"/>
          <p:nvPr/>
        </p:nvSpPr>
        <p:spPr>
          <a:xfrm>
            <a:off x="7507874" y="4202441"/>
            <a:ext cx="1839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44F5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毕业进度表</a:t>
            </a:r>
            <a:endParaRPr lang="zh-CN" altLang="en-US" sz="2400" dirty="0">
              <a:solidFill>
                <a:srgbClr val="444F5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V="1">
            <a:off x="7957528" y="4733822"/>
            <a:ext cx="768927" cy="1"/>
          </a:xfrm>
          <a:prstGeom prst="line">
            <a:avLst/>
          </a:prstGeom>
          <a:ln w="19050">
            <a:solidFill>
              <a:srgbClr val="4B60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726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4" grpId="0"/>
      <p:bldP spid="55" grpId="0"/>
      <p:bldP spid="57" grpId="0"/>
      <p:bldP spid="61" grpId="0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281934" y="2387870"/>
            <a:ext cx="8910066" cy="2087737"/>
            <a:chOff x="3281934" y="2387870"/>
            <a:chExt cx="8910066" cy="2087737"/>
          </a:xfrm>
        </p:grpSpPr>
        <p:sp>
          <p:nvSpPr>
            <p:cNvPr id="4" name="椭圆 3"/>
            <p:cNvSpPr/>
            <p:nvPr/>
          </p:nvSpPr>
          <p:spPr>
            <a:xfrm>
              <a:off x="3281934" y="2387870"/>
              <a:ext cx="2001012" cy="2082260"/>
            </a:xfrm>
            <a:prstGeom prst="ellipse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51960" y="2397633"/>
              <a:ext cx="7940040" cy="2077974"/>
            </a:xfrm>
            <a:prstGeom prst="rect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31"/>
          <p:cNvSpPr txBox="1"/>
          <p:nvPr/>
        </p:nvSpPr>
        <p:spPr>
          <a:xfrm>
            <a:off x="5834987" y="3136612"/>
            <a:ext cx="2014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毕业学分</a:t>
            </a:r>
            <a:endParaRPr lang="zh-CN" altLang="en-US" sz="32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33975" y="2585979"/>
            <a:ext cx="1607151" cy="1607151"/>
            <a:chOff x="5735752" y="3081192"/>
            <a:chExt cx="720495" cy="720495"/>
          </a:xfrm>
        </p:grpSpPr>
        <p:sp>
          <p:nvSpPr>
            <p:cNvPr id="17" name="椭圆 16"/>
            <p:cNvSpPr/>
            <p:nvPr/>
          </p:nvSpPr>
          <p:spPr>
            <a:xfrm>
              <a:off x="5735752" y="3081192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8" name="Freeform 18"/>
            <p:cNvSpPr>
              <a:spLocks noEditPoints="1"/>
            </p:cNvSpPr>
            <p:nvPr/>
          </p:nvSpPr>
          <p:spPr bwMode="auto">
            <a:xfrm>
              <a:off x="5899722" y="3217138"/>
              <a:ext cx="423215" cy="448604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815794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6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320788" y="347366"/>
            <a:ext cx="155042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 smtClean="0">
                <a:solidFill>
                  <a:srgbClr val="3048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毕业学分</a:t>
            </a:r>
            <a:endParaRPr lang="zh-CN" altLang="en-US" sz="2667" b="1" dirty="0">
              <a:solidFill>
                <a:srgbClr val="3048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gray">
          <a:xfrm>
            <a:off x="4509274" y="1802941"/>
            <a:ext cx="6104145" cy="119599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学生</a:t>
            </a:r>
            <a:r>
              <a:rPr lang="zh-CN" altLang="en-US" sz="16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根据入学时发放的纸板培养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</a:rPr>
              <a:t>方案自行进行学分自查</a:t>
            </a:r>
            <a:endParaRPr lang="en-US" altLang="zh-CN" sz="16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gray">
          <a:xfrm>
            <a:off x="3074647" y="1796820"/>
            <a:ext cx="1242605" cy="1202113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学分自查</a:t>
            </a:r>
            <a:endParaRPr lang="zh-CN" altLang="zh-CN" sz="18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gray">
          <a:xfrm>
            <a:off x="4509274" y="3256318"/>
            <a:ext cx="6104145" cy="1192036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</a:rPr>
              <a:t>登陆</a:t>
            </a:r>
            <a:r>
              <a:rPr lang="zh-CN" altLang="en-US" sz="16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校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</a:rPr>
              <a:t>内门户，进入“毕业审查”</a:t>
            </a:r>
            <a:r>
              <a:rPr lang="zh-CN" altLang="en-US" sz="16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界面，按照类别审查学分</a:t>
            </a:r>
            <a:endParaRPr lang="en-US" altLang="zh-CN" sz="16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3074647" y="3256318"/>
            <a:ext cx="1242607" cy="1192036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毕业审查</a:t>
            </a:r>
            <a:endParaRPr lang="zh-CN" altLang="zh-CN" sz="18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ltGray">
          <a:xfrm>
            <a:off x="4509274" y="4697390"/>
            <a:ext cx="6104145" cy="118140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将系统未自动归类的课程按培养方案明细进行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</a:rPr>
              <a:t>手动</a:t>
            </a:r>
            <a:r>
              <a:rPr lang="zh-CN" altLang="en-US" sz="16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归类</a:t>
            </a:r>
            <a:endParaRPr lang="zh-CN" altLang="en-US" sz="16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gray">
          <a:xfrm>
            <a:off x="3074647" y="4697390"/>
            <a:ext cx="1242605" cy="1181401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课程归类</a:t>
            </a:r>
            <a:endParaRPr lang="zh-CN" altLang="zh-CN" sz="18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1295467" y="3256318"/>
            <a:ext cx="1190548" cy="1192036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</a:t>
            </a:r>
            <a:endParaRPr lang="zh-CN" altLang="en-US" sz="24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680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6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6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281934" y="2387870"/>
            <a:ext cx="8910066" cy="2087737"/>
            <a:chOff x="3281934" y="2387870"/>
            <a:chExt cx="8910066" cy="2087737"/>
          </a:xfrm>
        </p:grpSpPr>
        <p:sp>
          <p:nvSpPr>
            <p:cNvPr id="4" name="椭圆 3"/>
            <p:cNvSpPr/>
            <p:nvPr/>
          </p:nvSpPr>
          <p:spPr>
            <a:xfrm>
              <a:off x="3281934" y="2387870"/>
              <a:ext cx="2001012" cy="2082260"/>
            </a:xfrm>
            <a:prstGeom prst="ellipse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51960" y="2397633"/>
              <a:ext cx="7940040" cy="2077974"/>
            </a:xfrm>
            <a:prstGeom prst="rect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55907" y="2631619"/>
            <a:ext cx="1627039" cy="1627039"/>
            <a:chOff x="5735752" y="2095665"/>
            <a:chExt cx="720495" cy="720495"/>
          </a:xfrm>
        </p:grpSpPr>
        <p:sp>
          <p:nvSpPr>
            <p:cNvPr id="20" name="椭圆 19"/>
            <p:cNvSpPr/>
            <p:nvPr/>
          </p:nvSpPr>
          <p:spPr>
            <a:xfrm>
              <a:off x="5735752" y="2095665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26"/>
            <p:cNvSpPr>
              <a:spLocks noEditPoints="1"/>
            </p:cNvSpPr>
            <p:nvPr/>
          </p:nvSpPr>
          <p:spPr bwMode="auto">
            <a:xfrm>
              <a:off x="5866793" y="2243942"/>
              <a:ext cx="458415" cy="425837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5834987" y="3136612"/>
            <a:ext cx="2014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毕业实习</a:t>
            </a:r>
            <a:endParaRPr lang="zh-CN" altLang="en-US" sz="32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7940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6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94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5320788" y="371135"/>
            <a:ext cx="155042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 smtClean="0">
                <a:solidFill>
                  <a:srgbClr val="3048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毕业实习</a:t>
            </a:r>
            <a:endParaRPr lang="zh-CN" altLang="en-US" sz="2667" b="1" dirty="0">
              <a:solidFill>
                <a:srgbClr val="3048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25" name="组合 32"/>
          <p:cNvGrpSpPr>
            <a:grpSpLocks/>
          </p:cNvGrpSpPr>
          <p:nvPr/>
        </p:nvGrpSpPr>
        <p:grpSpPr bwMode="auto">
          <a:xfrm>
            <a:off x="-144692" y="3341588"/>
            <a:ext cx="3956811" cy="675216"/>
            <a:chOff x="-1032447" y="0"/>
            <a:chExt cx="2967616" cy="506624"/>
          </a:xfrm>
          <a:solidFill>
            <a:schemeClr val="accent1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0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" name="椭圆 35"/>
          <p:cNvSpPr>
            <a:spLocks noChangeArrowheads="1"/>
          </p:cNvSpPr>
          <p:nvPr/>
        </p:nvSpPr>
        <p:spPr bwMode="auto">
          <a:xfrm>
            <a:off x="1813984" y="1588988"/>
            <a:ext cx="1413933" cy="1413933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2" name="组合 36"/>
          <p:cNvGrpSpPr>
            <a:grpSpLocks/>
          </p:cNvGrpSpPr>
          <p:nvPr/>
        </p:nvGrpSpPr>
        <p:grpSpPr bwMode="auto">
          <a:xfrm flipV="1">
            <a:off x="3657601" y="3441072"/>
            <a:ext cx="2580217" cy="675217"/>
            <a:chOff x="0" y="0"/>
            <a:chExt cx="1935168" cy="506624"/>
          </a:xfrm>
          <a:solidFill>
            <a:schemeClr val="accent2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4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5" name="椭圆 39"/>
          <p:cNvSpPr>
            <a:spLocks noChangeArrowheads="1"/>
          </p:cNvSpPr>
          <p:nvPr/>
        </p:nvSpPr>
        <p:spPr bwMode="auto">
          <a:xfrm>
            <a:off x="4326467" y="4347004"/>
            <a:ext cx="1413933" cy="1413933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6" name="组合 40"/>
          <p:cNvGrpSpPr>
            <a:grpSpLocks/>
          </p:cNvGrpSpPr>
          <p:nvPr/>
        </p:nvGrpSpPr>
        <p:grpSpPr bwMode="auto">
          <a:xfrm>
            <a:off x="6087534" y="3341588"/>
            <a:ext cx="2582333" cy="675216"/>
            <a:chOff x="0" y="0"/>
            <a:chExt cx="1935168" cy="506624"/>
          </a:xfrm>
          <a:solidFill>
            <a:schemeClr val="accent3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8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9" name="椭圆 43"/>
          <p:cNvSpPr>
            <a:spLocks noChangeArrowheads="1"/>
          </p:cNvSpPr>
          <p:nvPr/>
        </p:nvSpPr>
        <p:spPr bwMode="auto">
          <a:xfrm>
            <a:off x="6671734" y="1588988"/>
            <a:ext cx="1413933" cy="1413933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0" name="椭圆 45"/>
          <p:cNvSpPr>
            <a:spLocks noChangeArrowheads="1"/>
          </p:cNvSpPr>
          <p:nvPr/>
        </p:nvSpPr>
        <p:spPr bwMode="auto">
          <a:xfrm>
            <a:off x="9097434" y="4347004"/>
            <a:ext cx="1413933" cy="1413933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" name="TextBox 46"/>
          <p:cNvSpPr>
            <a:spLocks noChangeArrowheads="1"/>
          </p:cNvSpPr>
          <p:nvPr/>
        </p:nvSpPr>
        <p:spPr bwMode="auto">
          <a:xfrm>
            <a:off x="1159497" y="4347004"/>
            <a:ext cx="2652622" cy="194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just">
              <a:lnSpc>
                <a:spcPts val="1867"/>
              </a:lnSpc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非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理论授课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，学生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在与“法律”相关的实务部门进行为期八周的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实习</a:t>
            </a: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1867"/>
              </a:lnSpc>
            </a:pP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algn="just">
              <a:lnSpc>
                <a:spcPts val="1867"/>
              </a:lnSpc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大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三的暑假至大四下学期均可进行，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学生自行安排；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微软雅黑" pitchFamily="34" charset="-122"/>
            </a:endParaRPr>
          </a:p>
          <a:p>
            <a:pPr marL="171450" indent="-171450" algn="just">
              <a:lnSpc>
                <a:spcPts val="1867"/>
              </a:lnSpc>
              <a:buFont typeface="Arial" panose="020B0604020202020204" pitchFamily="34" charset="0"/>
              <a:buChar char="•"/>
            </a:pP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微软雅黑" pitchFamily="34" charset="-122"/>
            </a:endParaRPr>
          </a:p>
          <a:p>
            <a:pPr marL="171450" indent="-171450" algn="just">
              <a:lnSpc>
                <a:spcPts val="1867"/>
              </a:lnSpc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有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两次选课机会，一次为大四上，一次为大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微软雅黑" pitchFamily="34" charset="-122"/>
              </a:rPr>
              <a:t>四下。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微软雅黑" pitchFamily="34" charset="-122"/>
            </a:endParaRPr>
          </a:p>
        </p:txBody>
      </p:sp>
      <p:sp>
        <p:nvSpPr>
          <p:cNvPr id="63" name="TextBox 50"/>
          <p:cNvSpPr>
            <a:spLocks noChangeArrowheads="1"/>
          </p:cNvSpPr>
          <p:nvPr/>
        </p:nvSpPr>
        <p:spPr bwMode="auto">
          <a:xfrm>
            <a:off x="1725085" y="3606171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实习定义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4" name="TextBox 51"/>
          <p:cNvSpPr>
            <a:spLocks noChangeArrowheads="1"/>
          </p:cNvSpPr>
          <p:nvPr/>
        </p:nvSpPr>
        <p:spPr bwMode="auto">
          <a:xfrm>
            <a:off x="4150785" y="3606171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实习要求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TextBox 52"/>
          <p:cNvSpPr>
            <a:spLocks noChangeArrowheads="1"/>
          </p:cNvSpPr>
          <p:nvPr/>
        </p:nvSpPr>
        <p:spPr bwMode="auto">
          <a:xfrm>
            <a:off x="6688667" y="3606171"/>
            <a:ext cx="15917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实习成果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6" name="组合 53"/>
          <p:cNvGrpSpPr>
            <a:grpSpLocks/>
          </p:cNvGrpSpPr>
          <p:nvPr/>
        </p:nvGrpSpPr>
        <p:grpSpPr bwMode="auto">
          <a:xfrm flipV="1">
            <a:off x="8513233" y="3441069"/>
            <a:ext cx="3823460" cy="675219"/>
            <a:chOff x="-1" y="0"/>
            <a:chExt cx="2865253" cy="506625"/>
          </a:xfrm>
          <a:solidFill>
            <a:schemeClr val="accent4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7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8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9" name="TextBox 56"/>
          <p:cNvSpPr>
            <a:spLocks noChangeArrowheads="1"/>
          </p:cNvSpPr>
          <p:nvPr/>
        </p:nvSpPr>
        <p:spPr bwMode="auto">
          <a:xfrm>
            <a:off x="8995049" y="3606171"/>
            <a:ext cx="15938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成果提交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0" name="TextBox 57"/>
          <p:cNvSpPr>
            <a:spLocks noChangeArrowheads="1"/>
          </p:cNvSpPr>
          <p:nvPr/>
        </p:nvSpPr>
        <p:spPr bwMode="auto">
          <a:xfrm>
            <a:off x="3588787" y="1345690"/>
            <a:ext cx="272371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时间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：总时长要求为期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八周</a:t>
            </a: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，可以不连续；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地点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：原则上必须在中国实习，如有特殊情况需在国外实习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者须申请</a:t>
            </a: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/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单位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：必须是与“法律”相关的实务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部门</a:t>
            </a: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/>
            <a:endParaRPr lang="en-US" altLang="zh-CN" sz="12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公章：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实习单位</a:t>
            </a:r>
            <a:r>
              <a:rPr lang="zh-CN" altLang="en-US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加盖公章。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微软雅黑" pitchFamily="34" charset="-122"/>
            </a:endParaRPr>
          </a:p>
        </p:txBody>
      </p:sp>
      <p:sp>
        <p:nvSpPr>
          <p:cNvPr id="72" name="TextBox 59"/>
          <p:cNvSpPr>
            <a:spLocks noChangeArrowheads="1"/>
          </p:cNvSpPr>
          <p:nvPr/>
        </p:nvSpPr>
        <p:spPr bwMode="auto">
          <a:xfrm>
            <a:off x="6446308" y="4347004"/>
            <a:ext cx="1862667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实习鉴定表（表中含实习报告，要求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3000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字以上 ，建议手写）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微软雅黑" pitchFamily="34" charset="-122"/>
            </a:endParaRPr>
          </a:p>
        </p:txBody>
      </p:sp>
      <p:sp>
        <p:nvSpPr>
          <p:cNvPr id="74" name="TextBox 63"/>
          <p:cNvSpPr>
            <a:spLocks noChangeArrowheads="1"/>
          </p:cNvSpPr>
          <p:nvPr/>
        </p:nvSpPr>
        <p:spPr bwMode="auto">
          <a:xfrm>
            <a:off x="8368778" y="1710259"/>
            <a:ext cx="284639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大四上选《实习》课：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2022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12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26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-12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27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8:30-11:30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13:30-17:00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四下选《实习》课：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12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-6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13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8:30-11:30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13:30-17:00</a:t>
            </a: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12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zh-CN" sz="12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实习</a:t>
            </a:r>
            <a:r>
              <a:rPr lang="zh-CN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成果提交地点：凯原楼</a:t>
            </a:r>
            <a:r>
              <a:rPr lang="en-US" altLang="zh-CN" sz="1200" dirty="0">
                <a:latin typeface="华文中宋" panose="02010600040101010101" pitchFamily="2" charset="-122"/>
                <a:ea typeface="华文中宋" panose="02010600040101010101" pitchFamily="2" charset="-122"/>
              </a:rPr>
              <a:t>107</a:t>
            </a:r>
            <a:endParaRPr lang="zh-CN" altLang="zh-CN" sz="12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7" name="TextBox 68"/>
          <p:cNvSpPr>
            <a:spLocks noChangeArrowheads="1"/>
          </p:cNvSpPr>
          <p:nvPr/>
        </p:nvSpPr>
        <p:spPr bwMode="auto">
          <a:xfrm>
            <a:off x="7004051" y="1967871"/>
            <a:ext cx="747183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3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实习成果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8" name="TextBox 70"/>
          <p:cNvSpPr>
            <a:spLocks noChangeArrowheads="1"/>
          </p:cNvSpPr>
          <p:nvPr/>
        </p:nvSpPr>
        <p:spPr bwMode="auto">
          <a:xfrm>
            <a:off x="4658785" y="4725888"/>
            <a:ext cx="749300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3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实习要求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9" name="TextBox 72"/>
          <p:cNvSpPr>
            <a:spLocks noChangeArrowheads="1"/>
          </p:cNvSpPr>
          <p:nvPr/>
        </p:nvSpPr>
        <p:spPr bwMode="auto">
          <a:xfrm>
            <a:off x="9429751" y="4725888"/>
            <a:ext cx="749300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3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成果提交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70"/>
          <p:cNvSpPr>
            <a:spLocks noChangeArrowheads="1"/>
          </p:cNvSpPr>
          <p:nvPr/>
        </p:nvSpPr>
        <p:spPr bwMode="auto">
          <a:xfrm>
            <a:off x="2143854" y="1964640"/>
            <a:ext cx="749300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3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实习定义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0889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6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6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7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6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6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6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 autoUpdateAnimBg="0"/>
      <p:bldP spid="55" grpId="0" bldLvl="0" animBg="1" autoUpdateAnimBg="0"/>
      <p:bldP spid="59" grpId="0" bldLvl="0" animBg="1" autoUpdateAnimBg="0"/>
      <p:bldP spid="60" grpId="0" bldLvl="0" animBg="1" autoUpdateAnimBg="0"/>
      <p:bldP spid="61" grpId="0" bldLvl="0" autoUpdateAnimBg="0"/>
      <p:bldP spid="63" grpId="0" bldLvl="0" autoUpdateAnimBg="0"/>
      <p:bldP spid="64" grpId="0" bldLvl="0" autoUpdateAnimBg="0"/>
      <p:bldP spid="65" grpId="0" bldLvl="0" autoUpdateAnimBg="0"/>
      <p:bldP spid="69" grpId="0" bldLvl="0" autoUpdateAnimBg="0"/>
      <p:bldP spid="70" grpId="0" bldLvl="0" autoUpdateAnimBg="0"/>
      <p:bldP spid="72" grpId="0" bldLvl="0" autoUpdateAnimBg="0"/>
      <p:bldP spid="74" grpId="0" bldLvl="0" autoUpdateAnimBg="0"/>
      <p:bldP spid="77" grpId="0" bldLvl="0" autoUpdateAnimBg="0"/>
      <p:bldP spid="78" grpId="0" bldLvl="0" autoUpdateAnimBg="0"/>
      <p:bldP spid="79" grpId="0" bldLvl="0" autoUpdateAnimBg="0"/>
      <p:bldP spid="39" grpId="0"/>
      <p:bldP spid="36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281934" y="2387870"/>
            <a:ext cx="8910066" cy="2087737"/>
            <a:chOff x="3281934" y="2387870"/>
            <a:chExt cx="8910066" cy="2087737"/>
          </a:xfrm>
        </p:grpSpPr>
        <p:sp>
          <p:nvSpPr>
            <p:cNvPr id="4" name="椭圆 3"/>
            <p:cNvSpPr/>
            <p:nvPr/>
          </p:nvSpPr>
          <p:spPr>
            <a:xfrm>
              <a:off x="3281934" y="2387870"/>
              <a:ext cx="2001012" cy="2082260"/>
            </a:xfrm>
            <a:prstGeom prst="ellipse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51960" y="2397633"/>
              <a:ext cx="7940040" cy="2077974"/>
            </a:xfrm>
            <a:prstGeom prst="rect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34976" y="2616696"/>
            <a:ext cx="1591349" cy="1591349"/>
            <a:chOff x="5735752" y="5029310"/>
            <a:chExt cx="720495" cy="720495"/>
          </a:xfrm>
        </p:grpSpPr>
        <p:sp>
          <p:nvSpPr>
            <p:cNvPr id="23" name="椭圆 22"/>
            <p:cNvSpPr/>
            <p:nvPr/>
          </p:nvSpPr>
          <p:spPr>
            <a:xfrm>
              <a:off x="5735752" y="5029310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5850198" y="5182740"/>
              <a:ext cx="461688" cy="40782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25" name="TextBox 31"/>
          <p:cNvSpPr txBox="1"/>
          <p:nvPr/>
        </p:nvSpPr>
        <p:spPr>
          <a:xfrm>
            <a:off x="5834987" y="3136612"/>
            <a:ext cx="2014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毕业论文</a:t>
            </a:r>
            <a:endParaRPr lang="zh-CN" altLang="en-US" sz="32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182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6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42"/>
          <p:cNvSpPr>
            <a:spLocks/>
          </p:cNvSpPr>
          <p:nvPr/>
        </p:nvSpPr>
        <p:spPr bwMode="auto">
          <a:xfrm>
            <a:off x="2431169" y="1914123"/>
            <a:ext cx="2938300" cy="670437"/>
          </a:xfrm>
          <a:custGeom>
            <a:avLst/>
            <a:gdLst>
              <a:gd name="T0" fmla="*/ 0 w 4673"/>
              <a:gd name="T1" fmla="*/ 739775 h 1547"/>
              <a:gd name="T2" fmla="*/ 0 w 4673"/>
              <a:gd name="T3" fmla="*/ 0 h 1547"/>
              <a:gd name="T4" fmla="*/ 3246437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779" tIns="41389" rIns="82779" bIns="41389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42"/>
          <p:cNvSpPr>
            <a:spLocks/>
          </p:cNvSpPr>
          <p:nvPr/>
        </p:nvSpPr>
        <p:spPr bwMode="auto">
          <a:xfrm flipH="1">
            <a:off x="6763158" y="1914123"/>
            <a:ext cx="2938300" cy="670437"/>
          </a:xfrm>
          <a:custGeom>
            <a:avLst/>
            <a:gdLst>
              <a:gd name="T0" fmla="*/ 0 w 4673"/>
              <a:gd name="T1" fmla="*/ 739775 h 1547"/>
              <a:gd name="T2" fmla="*/ 0 w 4673"/>
              <a:gd name="T3" fmla="*/ 0 h 1547"/>
              <a:gd name="T4" fmla="*/ 3246438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779" tIns="41389" rIns="82779" bIns="41389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42"/>
          <p:cNvSpPr>
            <a:spLocks/>
          </p:cNvSpPr>
          <p:nvPr/>
        </p:nvSpPr>
        <p:spPr bwMode="auto">
          <a:xfrm flipV="1">
            <a:off x="2431169" y="4933967"/>
            <a:ext cx="2938300" cy="668997"/>
          </a:xfrm>
          <a:custGeom>
            <a:avLst/>
            <a:gdLst>
              <a:gd name="T0" fmla="*/ 0 w 4673"/>
              <a:gd name="T1" fmla="*/ 738187 h 1547"/>
              <a:gd name="T2" fmla="*/ 0 w 4673"/>
              <a:gd name="T3" fmla="*/ 0 h 1547"/>
              <a:gd name="T4" fmla="*/ 3246437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779" tIns="41389" rIns="82779" bIns="41389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42"/>
          <p:cNvSpPr>
            <a:spLocks/>
          </p:cNvSpPr>
          <p:nvPr/>
        </p:nvSpPr>
        <p:spPr bwMode="auto">
          <a:xfrm flipH="1" flipV="1">
            <a:off x="6763158" y="4933967"/>
            <a:ext cx="2938300" cy="668997"/>
          </a:xfrm>
          <a:custGeom>
            <a:avLst/>
            <a:gdLst>
              <a:gd name="T0" fmla="*/ 0 w 4673"/>
              <a:gd name="T1" fmla="*/ 738187 h 1547"/>
              <a:gd name="T2" fmla="*/ 0 w 4673"/>
              <a:gd name="T3" fmla="*/ 0 h 1547"/>
              <a:gd name="T4" fmla="*/ 3246438 w 4673"/>
              <a:gd name="T5" fmla="*/ 0 h 154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779" tIns="41389" rIns="82779" bIns="41389"/>
          <a:lstStyle/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2"/>
          <p:cNvSpPr>
            <a:spLocks noChangeArrowheads="1"/>
          </p:cNvSpPr>
          <p:nvPr/>
        </p:nvSpPr>
        <p:spPr bwMode="auto">
          <a:xfrm>
            <a:off x="0" y="3302475"/>
            <a:ext cx="12192000" cy="1043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82779" tIns="41389" rIns="82779" bIns="41389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TextBox 33"/>
          <p:cNvSpPr txBox="1">
            <a:spLocks noChangeArrowheads="1"/>
          </p:cNvSpPr>
          <p:nvPr/>
        </p:nvSpPr>
        <p:spPr bwMode="auto">
          <a:xfrm>
            <a:off x="5268300" y="3628245"/>
            <a:ext cx="1532933" cy="494020"/>
          </a:xfrm>
          <a:prstGeom prst="rect">
            <a:avLst/>
          </a:prstGeom>
          <a:noFill/>
          <a:ln>
            <a:noFill/>
          </a:ln>
        </p:spPr>
        <p:txBody>
          <a:bodyPr wrap="none"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667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毕业论文</a:t>
            </a:r>
            <a:endParaRPr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36" name="组合 34"/>
          <p:cNvGrpSpPr>
            <a:grpSpLocks/>
          </p:cNvGrpSpPr>
          <p:nvPr/>
        </p:nvGrpSpPr>
        <p:grpSpPr bwMode="auto">
          <a:xfrm>
            <a:off x="1923970" y="2519820"/>
            <a:ext cx="1044569" cy="1047377"/>
            <a:chOff x="0" y="0"/>
            <a:chExt cx="1154113" cy="1155699"/>
          </a:xfrm>
          <a:solidFill>
            <a:schemeClr val="bg1">
              <a:lumMod val="65000"/>
            </a:schemeClr>
          </a:solidFill>
        </p:grpSpPr>
        <p:sp>
          <p:nvSpPr>
            <p:cNvPr id="37" name="Oval 30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60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34"/>
            <p:cNvSpPr>
              <a:spLocks noEditPoint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128715 w 709"/>
                <a:gd name="T1" fmla="*/ 322149 h 965"/>
                <a:gd name="T2" fmla="*/ 196223 w 709"/>
                <a:gd name="T3" fmla="*/ 480524 h 965"/>
                <a:gd name="T4" fmla="*/ 251130 w 709"/>
                <a:gd name="T5" fmla="*/ 607403 h 965"/>
                <a:gd name="T6" fmla="*/ 374444 w 709"/>
                <a:gd name="T7" fmla="*/ 611003 h 965"/>
                <a:gd name="T8" fmla="*/ 401447 w 709"/>
                <a:gd name="T9" fmla="*/ 560611 h 965"/>
                <a:gd name="T10" fmla="*/ 469855 w 709"/>
                <a:gd name="T11" fmla="*/ 432831 h 965"/>
                <a:gd name="T12" fmla="*/ 319538 w 709"/>
                <a:gd name="T13" fmla="*/ 132279 h 965"/>
                <a:gd name="T14" fmla="*/ 264631 w 709"/>
                <a:gd name="T15" fmla="*/ 650597 h 965"/>
                <a:gd name="T16" fmla="*/ 201724 w 709"/>
                <a:gd name="T17" fmla="*/ 578608 h 965"/>
                <a:gd name="T18" fmla="*/ 135916 w 709"/>
                <a:gd name="T19" fmla="*/ 455328 h 965"/>
                <a:gd name="T20" fmla="*/ 319538 w 709"/>
                <a:gd name="T21" fmla="*/ 91785 h 965"/>
                <a:gd name="T22" fmla="*/ 503159 w 709"/>
                <a:gd name="T23" fmla="*/ 455328 h 965"/>
                <a:gd name="T24" fmla="*/ 436551 w 709"/>
                <a:gd name="T25" fmla="*/ 578608 h 965"/>
                <a:gd name="T26" fmla="*/ 374444 w 709"/>
                <a:gd name="T27" fmla="*/ 650597 h 965"/>
                <a:gd name="T28" fmla="*/ 228627 w 709"/>
                <a:gd name="T29" fmla="*/ 778376 h 965"/>
                <a:gd name="T30" fmla="*/ 383445 w 709"/>
                <a:gd name="T31" fmla="*/ 807172 h 965"/>
                <a:gd name="T32" fmla="*/ 383445 w 709"/>
                <a:gd name="T33" fmla="*/ 748681 h 965"/>
                <a:gd name="T34" fmla="*/ 246629 w 709"/>
                <a:gd name="T35" fmla="*/ 796373 h 965"/>
                <a:gd name="T36" fmla="*/ 395146 w 709"/>
                <a:gd name="T37" fmla="*/ 796373 h 965"/>
                <a:gd name="T38" fmla="*/ 413149 w 709"/>
                <a:gd name="T39" fmla="*/ 778376 h 965"/>
                <a:gd name="T40" fmla="*/ 228627 w 709"/>
                <a:gd name="T41" fmla="*/ 685691 h 965"/>
                <a:gd name="T42" fmla="*/ 413149 w 709"/>
                <a:gd name="T43" fmla="*/ 778376 h 965"/>
                <a:gd name="T44" fmla="*/ 411348 w 709"/>
                <a:gd name="T45" fmla="*/ 362642 h 965"/>
                <a:gd name="T46" fmla="*/ 349241 w 709"/>
                <a:gd name="T47" fmla="*/ 424733 h 965"/>
                <a:gd name="T48" fmla="*/ 288934 w 709"/>
                <a:gd name="T49" fmla="*/ 424733 h 965"/>
                <a:gd name="T50" fmla="*/ 226827 w 709"/>
                <a:gd name="T51" fmla="*/ 362642 h 965"/>
                <a:gd name="T52" fmla="*/ 226827 w 709"/>
                <a:gd name="T53" fmla="*/ 302352 h 965"/>
                <a:gd name="T54" fmla="*/ 288934 w 709"/>
                <a:gd name="T55" fmla="*/ 239362 h 965"/>
                <a:gd name="T56" fmla="*/ 349241 w 709"/>
                <a:gd name="T57" fmla="*/ 239362 h 965"/>
                <a:gd name="T58" fmla="*/ 411348 w 709"/>
                <a:gd name="T59" fmla="*/ 302352 h 965"/>
                <a:gd name="T60" fmla="*/ 612972 w 709"/>
                <a:gd name="T61" fmla="*/ 293353 h 965"/>
                <a:gd name="T62" fmla="*/ 580568 w 709"/>
                <a:gd name="T63" fmla="*/ 322149 h 965"/>
                <a:gd name="T64" fmla="*/ 612972 w 709"/>
                <a:gd name="T65" fmla="*/ 341046 h 965"/>
                <a:gd name="T66" fmla="*/ 612972 w 709"/>
                <a:gd name="T67" fmla="*/ 293353 h 965"/>
                <a:gd name="T68" fmla="*/ 542764 w 709"/>
                <a:gd name="T69" fmla="*/ 127780 h 965"/>
                <a:gd name="T70" fmla="*/ 509460 w 709"/>
                <a:gd name="T71" fmla="*/ 94485 h 965"/>
                <a:gd name="T72" fmla="*/ 518461 w 709"/>
                <a:gd name="T73" fmla="*/ 152976 h 965"/>
                <a:gd name="T74" fmla="*/ 342040 w 709"/>
                <a:gd name="T75" fmla="*/ 61190 h 965"/>
                <a:gd name="T76" fmla="*/ 318637 w 709"/>
                <a:gd name="T77" fmla="*/ 0 h 965"/>
                <a:gd name="T78" fmla="*/ 294335 w 709"/>
                <a:gd name="T79" fmla="*/ 61190 h 965"/>
                <a:gd name="T80" fmla="*/ 117014 w 709"/>
                <a:gd name="T81" fmla="*/ 155675 h 965"/>
                <a:gd name="T82" fmla="*/ 127815 w 709"/>
                <a:gd name="T83" fmla="*/ 98084 h 965"/>
                <a:gd name="T84" fmla="*/ 93611 w 709"/>
                <a:gd name="T85" fmla="*/ 132279 h 965"/>
                <a:gd name="T86" fmla="*/ 57607 w 709"/>
                <a:gd name="T87" fmla="*/ 322149 h 965"/>
                <a:gd name="T88" fmla="*/ 25203 w 709"/>
                <a:gd name="T89" fmla="*/ 293353 h 965"/>
                <a:gd name="T90" fmla="*/ 25203 w 709"/>
                <a:gd name="T91" fmla="*/ 341046 h 965"/>
                <a:gd name="T92" fmla="*/ 57607 w 709"/>
                <a:gd name="T93" fmla="*/ 322149 h 9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7"/>
          <p:cNvGrpSpPr>
            <a:grpSpLocks/>
          </p:cNvGrpSpPr>
          <p:nvPr/>
        </p:nvGrpSpPr>
        <p:grpSpPr bwMode="auto">
          <a:xfrm>
            <a:off x="1946960" y="3947016"/>
            <a:ext cx="1044569" cy="1047377"/>
            <a:chOff x="0" y="0"/>
            <a:chExt cx="1154113" cy="1155698"/>
          </a:xfrm>
          <a:solidFill>
            <a:schemeClr val="bg1">
              <a:lumMod val="65000"/>
            </a:schemeClr>
          </a:solidFill>
        </p:grpSpPr>
        <p:sp>
          <p:nvSpPr>
            <p:cNvPr id="40" name="Oval 31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60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73939 w 625"/>
                <a:gd name="T1" fmla="*/ 124194 h 852"/>
                <a:gd name="T2" fmla="*/ 62217 w 625"/>
                <a:gd name="T3" fmla="*/ 766762 h 852"/>
                <a:gd name="T4" fmla="*/ 563563 w 625"/>
                <a:gd name="T5" fmla="*/ 188091 h 852"/>
                <a:gd name="T6" fmla="*/ 520281 w 625"/>
                <a:gd name="T7" fmla="*/ 201790 h 852"/>
                <a:gd name="T8" fmla="*/ 64021 w 625"/>
                <a:gd name="T9" fmla="*/ 722664 h 852"/>
                <a:gd name="T10" fmla="*/ 243459 w 625"/>
                <a:gd name="T11" fmla="*/ 81896 h 852"/>
                <a:gd name="T12" fmla="*/ 320104 w 625"/>
                <a:gd name="T13" fmla="*/ 81896 h 852"/>
                <a:gd name="T14" fmla="*/ 280429 w 625"/>
                <a:gd name="T15" fmla="*/ 122394 h 852"/>
                <a:gd name="T16" fmla="*/ 196571 w 625"/>
                <a:gd name="T17" fmla="*/ 83696 h 852"/>
                <a:gd name="T18" fmla="*/ 103696 w 625"/>
                <a:gd name="T19" fmla="*/ 194390 h 852"/>
                <a:gd name="T20" fmla="*/ 459867 w 625"/>
                <a:gd name="T21" fmla="*/ 194390 h 852"/>
                <a:gd name="T22" fmla="*/ 366992 w 625"/>
                <a:gd name="T23" fmla="*/ 83696 h 852"/>
                <a:gd name="T24" fmla="*/ 196571 w 625"/>
                <a:gd name="T25" fmla="*/ 83696 h 852"/>
                <a:gd name="T26" fmla="*/ 199276 w 625"/>
                <a:gd name="T27" fmla="*/ 582271 h 852"/>
                <a:gd name="T28" fmla="*/ 136157 w 625"/>
                <a:gd name="T29" fmla="*/ 600270 h 852"/>
                <a:gd name="T30" fmla="*/ 122631 w 625"/>
                <a:gd name="T31" fmla="*/ 613770 h 852"/>
                <a:gd name="T32" fmla="*/ 199276 w 625"/>
                <a:gd name="T33" fmla="*/ 619169 h 852"/>
                <a:gd name="T34" fmla="*/ 119025 w 625"/>
                <a:gd name="T35" fmla="*/ 658767 h 852"/>
                <a:gd name="T36" fmla="*/ 218212 w 625"/>
                <a:gd name="T37" fmla="*/ 610170 h 852"/>
                <a:gd name="T38" fmla="*/ 218212 w 625"/>
                <a:gd name="T39" fmla="*/ 578671 h 852"/>
                <a:gd name="T40" fmla="*/ 99187 w 625"/>
                <a:gd name="T41" fmla="*/ 584971 h 852"/>
                <a:gd name="T42" fmla="*/ 192964 w 625"/>
                <a:gd name="T43" fmla="*/ 683966 h 852"/>
                <a:gd name="T44" fmla="*/ 192964 w 625"/>
                <a:gd name="T45" fmla="*/ 301485 h 852"/>
                <a:gd name="T46" fmla="*/ 136157 w 625"/>
                <a:gd name="T47" fmla="*/ 318584 h 852"/>
                <a:gd name="T48" fmla="*/ 155994 w 625"/>
                <a:gd name="T49" fmla="*/ 368982 h 852"/>
                <a:gd name="T50" fmla="*/ 119025 w 625"/>
                <a:gd name="T51" fmla="*/ 382481 h 852"/>
                <a:gd name="T52" fmla="*/ 192964 w 625"/>
                <a:gd name="T53" fmla="*/ 281686 h 852"/>
                <a:gd name="T54" fmla="*/ 99187 w 625"/>
                <a:gd name="T55" fmla="*/ 380681 h 852"/>
                <a:gd name="T56" fmla="*/ 217310 w 625"/>
                <a:gd name="T57" fmla="*/ 323084 h 852"/>
                <a:gd name="T58" fmla="*/ 216408 w 625"/>
                <a:gd name="T59" fmla="*/ 296985 h 852"/>
                <a:gd name="T60" fmla="*/ 199276 w 625"/>
                <a:gd name="T61" fmla="*/ 452678 h 852"/>
                <a:gd name="T62" fmla="*/ 122631 w 625"/>
                <a:gd name="T63" fmla="*/ 471577 h 852"/>
                <a:gd name="T64" fmla="*/ 199276 w 625"/>
                <a:gd name="T65" fmla="*/ 522874 h 852"/>
                <a:gd name="T66" fmla="*/ 218212 w 625"/>
                <a:gd name="T67" fmla="*/ 438278 h 852"/>
                <a:gd name="T68" fmla="*/ 99187 w 625"/>
                <a:gd name="T69" fmla="*/ 442778 h 852"/>
                <a:gd name="T70" fmla="*/ 199276 w 625"/>
                <a:gd name="T71" fmla="*/ 541773 h 852"/>
                <a:gd name="T72" fmla="*/ 260592 w 625"/>
                <a:gd name="T73" fmla="*/ 418479 h 852"/>
                <a:gd name="T74" fmla="*/ 294856 w 625"/>
                <a:gd name="T75" fmla="*/ 650668 h 852"/>
                <a:gd name="T76" fmla="*/ 452654 w 625"/>
                <a:gd name="T77" fmla="*/ 602070 h 852"/>
                <a:gd name="T78" fmla="*/ 288544 w 625"/>
                <a:gd name="T79" fmla="*/ 644368 h 852"/>
                <a:gd name="T80" fmla="*/ 452654 w 625"/>
                <a:gd name="T81" fmla="*/ 456277 h 852"/>
                <a:gd name="T82" fmla="*/ 288544 w 625"/>
                <a:gd name="T83" fmla="*/ 368982 h 852"/>
                <a:gd name="T84" fmla="*/ 288544 w 625"/>
                <a:gd name="T85" fmla="*/ 316784 h 8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9136785" y="2548593"/>
            <a:ext cx="1046007" cy="1047377"/>
            <a:chOff x="0" y="0"/>
            <a:chExt cx="1155700" cy="1155698"/>
          </a:xfrm>
          <a:solidFill>
            <a:schemeClr val="bg1">
              <a:lumMod val="65000"/>
            </a:schemeClr>
          </a:solidFill>
        </p:grpSpPr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0" y="0"/>
              <a:ext cx="1155700" cy="1155698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60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Freeform 36"/>
            <p:cNvSpPr>
              <a:spLocks noEditPoint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188097 w 792"/>
                <a:gd name="T1" fmla="*/ 307152 h 779"/>
                <a:gd name="T2" fmla="*/ 249296 w 792"/>
                <a:gd name="T3" fmla="*/ 200865 h 779"/>
                <a:gd name="T4" fmla="*/ 350994 w 792"/>
                <a:gd name="T5" fmla="*/ 290938 h 779"/>
                <a:gd name="T6" fmla="*/ 264596 w 792"/>
                <a:gd name="T7" fmla="*/ 182850 h 779"/>
                <a:gd name="T8" fmla="*/ 350994 w 792"/>
                <a:gd name="T9" fmla="*/ 290938 h 779"/>
                <a:gd name="T10" fmla="*/ 350994 w 792"/>
                <a:gd name="T11" fmla="*/ 290938 h 779"/>
                <a:gd name="T12" fmla="*/ 420293 w 792"/>
                <a:gd name="T13" fmla="*/ 174743 h 779"/>
                <a:gd name="T14" fmla="*/ 442793 w 792"/>
                <a:gd name="T15" fmla="*/ 163034 h 779"/>
                <a:gd name="T16" fmla="*/ 445493 w 792"/>
                <a:gd name="T17" fmla="*/ 182850 h 779"/>
                <a:gd name="T18" fmla="*/ 439193 w 792"/>
                <a:gd name="T19" fmla="*/ 215276 h 779"/>
                <a:gd name="T20" fmla="*/ 418493 w 792"/>
                <a:gd name="T21" fmla="*/ 207170 h 779"/>
                <a:gd name="T22" fmla="*/ 393293 w 792"/>
                <a:gd name="T23" fmla="*/ 185552 h 779"/>
                <a:gd name="T24" fmla="*/ 410393 w 792"/>
                <a:gd name="T25" fmla="*/ 172942 h 779"/>
                <a:gd name="T26" fmla="*/ 442793 w 792"/>
                <a:gd name="T27" fmla="*/ 163034 h 779"/>
                <a:gd name="T28" fmla="*/ 337494 w 792"/>
                <a:gd name="T29" fmla="*/ 308953 h 779"/>
                <a:gd name="T30" fmla="*/ 325795 w 792"/>
                <a:gd name="T31" fmla="*/ 440461 h 779"/>
                <a:gd name="T32" fmla="*/ 371694 w 792"/>
                <a:gd name="T33" fmla="*/ 320663 h 779"/>
                <a:gd name="T34" fmla="*/ 280795 w 792"/>
                <a:gd name="T35" fmla="*/ 268420 h 779"/>
                <a:gd name="T36" fmla="*/ 246596 w 792"/>
                <a:gd name="T37" fmla="*/ 280130 h 779"/>
                <a:gd name="T38" fmla="*/ 292495 w 792"/>
                <a:gd name="T39" fmla="*/ 440461 h 779"/>
                <a:gd name="T40" fmla="*/ 280795 w 792"/>
                <a:gd name="T41" fmla="*/ 268420 h 779"/>
                <a:gd name="T42" fmla="*/ 416693 w 792"/>
                <a:gd name="T43" fmla="*/ 240497 h 779"/>
                <a:gd name="T44" fmla="*/ 404993 w 792"/>
                <a:gd name="T45" fmla="*/ 440461 h 779"/>
                <a:gd name="T46" fmla="*/ 450892 w 792"/>
                <a:gd name="T47" fmla="*/ 253107 h 779"/>
                <a:gd name="T48" fmla="*/ 201797 w 792"/>
                <a:gd name="T49" fmla="*/ 351288 h 779"/>
                <a:gd name="T50" fmla="*/ 167397 w 792"/>
                <a:gd name="T51" fmla="*/ 362997 h 779"/>
                <a:gd name="T52" fmla="*/ 213296 w 792"/>
                <a:gd name="T53" fmla="*/ 440461 h 779"/>
                <a:gd name="T54" fmla="*/ 201797 w 792"/>
                <a:gd name="T55" fmla="*/ 351288 h 779"/>
                <a:gd name="T56" fmla="*/ 122398 w 792"/>
                <a:gd name="T57" fmla="*/ 440461 h 779"/>
                <a:gd name="T58" fmla="*/ 110698 w 792"/>
                <a:gd name="T59" fmla="*/ 170240 h 779"/>
                <a:gd name="T60" fmla="*/ 134098 w 792"/>
                <a:gd name="T61" fmla="*/ 170240 h 779"/>
                <a:gd name="T62" fmla="*/ 477892 w 792"/>
                <a:gd name="T63" fmla="*/ 417042 h 779"/>
                <a:gd name="T64" fmla="*/ 477892 w 792"/>
                <a:gd name="T65" fmla="*/ 440461 h 779"/>
                <a:gd name="T66" fmla="*/ 110698 w 792"/>
                <a:gd name="T67" fmla="*/ 428751 h 779"/>
                <a:gd name="T68" fmla="*/ 477892 w 792"/>
                <a:gd name="T69" fmla="*/ 417042 h 779"/>
                <a:gd name="T70" fmla="*/ 611990 w 792"/>
                <a:gd name="T71" fmla="*/ 701675 h 779"/>
                <a:gd name="T72" fmla="*/ 436493 w 792"/>
                <a:gd name="T73" fmla="*/ 566564 h 779"/>
                <a:gd name="T74" fmla="*/ 0 w 792"/>
                <a:gd name="T75" fmla="*/ 299045 h 779"/>
                <a:gd name="T76" fmla="*/ 599390 w 792"/>
                <a:gd name="T77" fmla="*/ 299045 h 779"/>
                <a:gd name="T78" fmla="*/ 677689 w 792"/>
                <a:gd name="T79" fmla="*/ 544947 h 779"/>
                <a:gd name="T80" fmla="*/ 300595 w 792"/>
                <a:gd name="T81" fmla="*/ 561160 h 779"/>
                <a:gd name="T82" fmla="*/ 561591 w 792"/>
                <a:gd name="T83" fmla="*/ 299045 h 779"/>
                <a:gd name="T84" fmla="*/ 38699 w 792"/>
                <a:gd name="T85" fmla="*/ 299045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3"/>
          <p:cNvGrpSpPr>
            <a:grpSpLocks/>
          </p:cNvGrpSpPr>
          <p:nvPr/>
        </p:nvGrpSpPr>
        <p:grpSpPr bwMode="auto">
          <a:xfrm>
            <a:off x="9179890" y="3974352"/>
            <a:ext cx="1044569" cy="1047377"/>
            <a:chOff x="0" y="0"/>
            <a:chExt cx="1154113" cy="1155698"/>
          </a:xfrm>
          <a:solidFill>
            <a:schemeClr val="bg1">
              <a:lumMod val="65000"/>
            </a:schemeClr>
          </a:solidFill>
        </p:grpSpPr>
        <p:sp>
          <p:nvSpPr>
            <p:cNvPr id="46" name="Oval 32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8"/>
            </a:xfrm>
            <a:prstGeom prst="ellipse">
              <a:avLst/>
            </a:prstGeom>
            <a:solidFill>
              <a:schemeClr val="accent4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60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268287" y="254000"/>
              <a:ext cx="658813" cy="652462"/>
            </a:xfrm>
            <a:custGeom>
              <a:avLst/>
              <a:gdLst>
                <a:gd name="T0" fmla="*/ 594912 w 732"/>
                <a:gd name="T1" fmla="*/ 562343 h 724"/>
                <a:gd name="T2" fmla="*/ 526510 w 732"/>
                <a:gd name="T3" fmla="*/ 562343 h 724"/>
                <a:gd name="T4" fmla="*/ 431109 w 732"/>
                <a:gd name="T5" fmla="*/ 379401 h 724"/>
                <a:gd name="T6" fmla="*/ 421208 w 732"/>
                <a:gd name="T7" fmla="*/ 415449 h 724"/>
                <a:gd name="T8" fmla="*/ 369007 w 732"/>
                <a:gd name="T9" fmla="*/ 455101 h 724"/>
                <a:gd name="T10" fmla="*/ 540011 w 732"/>
                <a:gd name="T11" fmla="*/ 644351 h 724"/>
                <a:gd name="T12" fmla="*/ 649813 w 732"/>
                <a:gd name="T13" fmla="*/ 570454 h 724"/>
                <a:gd name="T14" fmla="*/ 568811 w 732"/>
                <a:gd name="T15" fmla="*/ 486643 h 724"/>
                <a:gd name="T16" fmla="*/ 449109 w 732"/>
                <a:gd name="T17" fmla="*/ 388413 h 724"/>
                <a:gd name="T18" fmla="*/ 237605 w 732"/>
                <a:gd name="T19" fmla="*/ 231606 h 724"/>
                <a:gd name="T20" fmla="*/ 273605 w 732"/>
                <a:gd name="T21" fmla="*/ 221693 h 724"/>
                <a:gd name="T22" fmla="*/ 283506 w 732"/>
                <a:gd name="T23" fmla="*/ 186546 h 724"/>
                <a:gd name="T24" fmla="*/ 292506 w 732"/>
                <a:gd name="T25" fmla="*/ 153202 h 724"/>
                <a:gd name="T26" fmla="*/ 126903 w 732"/>
                <a:gd name="T27" fmla="*/ 14419 h 724"/>
                <a:gd name="T28" fmla="*/ 104402 w 732"/>
                <a:gd name="T29" fmla="*/ 184744 h 724"/>
                <a:gd name="T30" fmla="*/ 900 w 732"/>
                <a:gd name="T31" fmla="*/ 141487 h 724"/>
                <a:gd name="T32" fmla="*/ 196204 w 732"/>
                <a:gd name="T33" fmla="*/ 281171 h 724"/>
                <a:gd name="T34" fmla="*/ 221404 w 732"/>
                <a:gd name="T35" fmla="*/ 248729 h 724"/>
                <a:gd name="T36" fmla="*/ 634513 w 732"/>
                <a:gd name="T37" fmla="*/ 63985 h 724"/>
                <a:gd name="T38" fmla="*/ 546311 w 732"/>
                <a:gd name="T39" fmla="*/ 0 h 724"/>
                <a:gd name="T40" fmla="*/ 309606 w 732"/>
                <a:gd name="T41" fmla="*/ 211780 h 724"/>
                <a:gd name="T42" fmla="*/ 275405 w 732"/>
                <a:gd name="T43" fmla="*/ 260444 h 724"/>
                <a:gd name="T44" fmla="*/ 246605 w 732"/>
                <a:gd name="T45" fmla="*/ 274863 h 724"/>
                <a:gd name="T46" fmla="*/ 250205 w 732"/>
                <a:gd name="T47" fmla="*/ 364982 h 724"/>
                <a:gd name="T48" fmla="*/ 58501 w 732"/>
                <a:gd name="T49" fmla="*/ 530801 h 724"/>
                <a:gd name="T50" fmla="*/ 37801 w 732"/>
                <a:gd name="T51" fmla="*/ 652462 h 724"/>
                <a:gd name="T52" fmla="*/ 136803 w 732"/>
                <a:gd name="T53" fmla="*/ 553331 h 724"/>
                <a:gd name="T54" fmla="*/ 291606 w 732"/>
                <a:gd name="T55" fmla="*/ 406437 h 724"/>
                <a:gd name="T56" fmla="*/ 378907 w 732"/>
                <a:gd name="T57" fmla="*/ 406437 h 724"/>
                <a:gd name="T58" fmla="*/ 404108 w 732"/>
                <a:gd name="T59" fmla="*/ 352366 h 724"/>
                <a:gd name="T60" fmla="*/ 441009 w 732"/>
                <a:gd name="T61" fmla="*/ 344255 h 724"/>
                <a:gd name="T62" fmla="*/ 634513 w 732"/>
                <a:gd name="T63" fmla="*/ 63985 h 7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32" h="724">
                  <a:moveTo>
                    <a:pt x="623" y="586"/>
                  </a:moveTo>
                  <a:cubicBezTo>
                    <a:pt x="644" y="586"/>
                    <a:pt x="661" y="603"/>
                    <a:pt x="661" y="624"/>
                  </a:cubicBezTo>
                  <a:cubicBezTo>
                    <a:pt x="661" y="645"/>
                    <a:pt x="644" y="662"/>
                    <a:pt x="623" y="662"/>
                  </a:cubicBezTo>
                  <a:cubicBezTo>
                    <a:pt x="602" y="662"/>
                    <a:pt x="585" y="645"/>
                    <a:pt x="585" y="624"/>
                  </a:cubicBezTo>
                  <a:cubicBezTo>
                    <a:pt x="585" y="603"/>
                    <a:pt x="602" y="586"/>
                    <a:pt x="623" y="586"/>
                  </a:cubicBezTo>
                  <a:close/>
                  <a:moveTo>
                    <a:pt x="479" y="421"/>
                  </a:moveTo>
                  <a:lnTo>
                    <a:pt x="489" y="441"/>
                  </a:lnTo>
                  <a:lnTo>
                    <a:pt x="468" y="461"/>
                  </a:lnTo>
                  <a:lnTo>
                    <a:pt x="449" y="480"/>
                  </a:lnTo>
                  <a:cubicBezTo>
                    <a:pt x="438" y="491"/>
                    <a:pt x="425" y="500"/>
                    <a:pt x="410" y="505"/>
                  </a:cubicBezTo>
                  <a:lnTo>
                    <a:pt x="539" y="633"/>
                  </a:lnTo>
                  <a:lnTo>
                    <a:pt x="600" y="715"/>
                  </a:lnTo>
                  <a:lnTo>
                    <a:pt x="632" y="724"/>
                  </a:lnTo>
                  <a:lnTo>
                    <a:pt x="722" y="633"/>
                  </a:lnTo>
                  <a:lnTo>
                    <a:pt x="713" y="600"/>
                  </a:lnTo>
                  <a:lnTo>
                    <a:pt x="632" y="540"/>
                  </a:lnTo>
                  <a:lnTo>
                    <a:pt x="511" y="419"/>
                  </a:lnTo>
                  <a:lnTo>
                    <a:pt x="499" y="431"/>
                  </a:lnTo>
                  <a:lnTo>
                    <a:pt x="479" y="421"/>
                  </a:lnTo>
                  <a:close/>
                  <a:moveTo>
                    <a:pt x="264" y="257"/>
                  </a:moveTo>
                  <a:lnTo>
                    <a:pt x="285" y="237"/>
                  </a:lnTo>
                  <a:lnTo>
                    <a:pt x="304" y="246"/>
                  </a:lnTo>
                  <a:lnTo>
                    <a:pt x="294" y="227"/>
                  </a:lnTo>
                  <a:lnTo>
                    <a:pt x="315" y="207"/>
                  </a:lnTo>
                  <a:lnTo>
                    <a:pt x="317" y="205"/>
                  </a:lnTo>
                  <a:cubicBezTo>
                    <a:pt x="322" y="193"/>
                    <a:pt x="325" y="181"/>
                    <a:pt x="325" y="170"/>
                  </a:cubicBezTo>
                  <a:cubicBezTo>
                    <a:pt x="325" y="84"/>
                    <a:pt x="242" y="0"/>
                    <a:pt x="156" y="1"/>
                  </a:cubicBezTo>
                  <a:cubicBezTo>
                    <a:pt x="156" y="1"/>
                    <a:pt x="146" y="11"/>
                    <a:pt x="141" y="16"/>
                  </a:cubicBezTo>
                  <a:cubicBezTo>
                    <a:pt x="210" y="85"/>
                    <a:pt x="204" y="74"/>
                    <a:pt x="204" y="116"/>
                  </a:cubicBezTo>
                  <a:cubicBezTo>
                    <a:pt x="204" y="151"/>
                    <a:pt x="149" y="205"/>
                    <a:pt x="116" y="205"/>
                  </a:cubicBezTo>
                  <a:cubicBezTo>
                    <a:pt x="72" y="205"/>
                    <a:pt x="86" y="212"/>
                    <a:pt x="16" y="142"/>
                  </a:cubicBezTo>
                  <a:cubicBezTo>
                    <a:pt x="10" y="147"/>
                    <a:pt x="1" y="157"/>
                    <a:pt x="1" y="157"/>
                  </a:cubicBezTo>
                  <a:cubicBezTo>
                    <a:pt x="2" y="243"/>
                    <a:pt x="83" y="325"/>
                    <a:pt x="169" y="325"/>
                  </a:cubicBezTo>
                  <a:cubicBezTo>
                    <a:pt x="185" y="325"/>
                    <a:pt x="201" y="320"/>
                    <a:pt x="218" y="312"/>
                  </a:cubicBezTo>
                  <a:lnTo>
                    <a:pt x="221" y="315"/>
                  </a:lnTo>
                  <a:cubicBezTo>
                    <a:pt x="226" y="301"/>
                    <a:pt x="234" y="288"/>
                    <a:pt x="246" y="276"/>
                  </a:cubicBezTo>
                  <a:lnTo>
                    <a:pt x="264" y="257"/>
                  </a:lnTo>
                  <a:close/>
                  <a:moveTo>
                    <a:pt x="705" y="71"/>
                  </a:moveTo>
                  <a:lnTo>
                    <a:pt x="655" y="20"/>
                  </a:lnTo>
                  <a:cubicBezTo>
                    <a:pt x="642" y="7"/>
                    <a:pt x="624" y="0"/>
                    <a:pt x="607" y="0"/>
                  </a:cubicBezTo>
                  <a:cubicBezTo>
                    <a:pt x="589" y="0"/>
                    <a:pt x="572" y="7"/>
                    <a:pt x="558" y="20"/>
                  </a:cubicBezTo>
                  <a:lnTo>
                    <a:pt x="344" y="235"/>
                  </a:lnTo>
                  <a:cubicBezTo>
                    <a:pt x="350" y="248"/>
                    <a:pt x="345" y="267"/>
                    <a:pt x="335" y="277"/>
                  </a:cubicBezTo>
                  <a:cubicBezTo>
                    <a:pt x="328" y="284"/>
                    <a:pt x="317" y="289"/>
                    <a:pt x="306" y="289"/>
                  </a:cubicBezTo>
                  <a:cubicBezTo>
                    <a:pt x="302" y="289"/>
                    <a:pt x="297" y="288"/>
                    <a:pt x="293" y="286"/>
                  </a:cubicBezTo>
                  <a:lnTo>
                    <a:pt x="274" y="305"/>
                  </a:lnTo>
                  <a:cubicBezTo>
                    <a:pt x="247" y="331"/>
                    <a:pt x="247" y="375"/>
                    <a:pt x="274" y="401"/>
                  </a:cubicBezTo>
                  <a:lnTo>
                    <a:pt x="278" y="405"/>
                  </a:lnTo>
                  <a:lnTo>
                    <a:pt x="110" y="572"/>
                  </a:lnTo>
                  <a:lnTo>
                    <a:pt x="65" y="589"/>
                  </a:lnTo>
                  <a:lnTo>
                    <a:pt x="0" y="682"/>
                  </a:lnTo>
                  <a:lnTo>
                    <a:pt x="42" y="724"/>
                  </a:lnTo>
                  <a:lnTo>
                    <a:pt x="135" y="659"/>
                  </a:lnTo>
                  <a:lnTo>
                    <a:pt x="152" y="614"/>
                  </a:lnTo>
                  <a:lnTo>
                    <a:pt x="319" y="447"/>
                  </a:lnTo>
                  <a:lnTo>
                    <a:pt x="324" y="451"/>
                  </a:lnTo>
                  <a:cubicBezTo>
                    <a:pt x="338" y="465"/>
                    <a:pt x="355" y="471"/>
                    <a:pt x="373" y="471"/>
                  </a:cubicBezTo>
                  <a:cubicBezTo>
                    <a:pt x="390" y="471"/>
                    <a:pt x="408" y="465"/>
                    <a:pt x="421" y="451"/>
                  </a:cubicBezTo>
                  <a:lnTo>
                    <a:pt x="440" y="433"/>
                  </a:lnTo>
                  <a:cubicBezTo>
                    <a:pt x="434" y="420"/>
                    <a:pt x="438" y="401"/>
                    <a:pt x="449" y="391"/>
                  </a:cubicBezTo>
                  <a:cubicBezTo>
                    <a:pt x="456" y="384"/>
                    <a:pt x="467" y="379"/>
                    <a:pt x="477" y="379"/>
                  </a:cubicBezTo>
                  <a:cubicBezTo>
                    <a:pt x="482" y="379"/>
                    <a:pt x="487" y="380"/>
                    <a:pt x="490" y="382"/>
                  </a:cubicBezTo>
                  <a:lnTo>
                    <a:pt x="705" y="167"/>
                  </a:lnTo>
                  <a:cubicBezTo>
                    <a:pt x="732" y="140"/>
                    <a:pt x="732" y="97"/>
                    <a:pt x="705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46"/>
          <p:cNvSpPr txBox="1">
            <a:spLocks noChangeArrowheads="1"/>
          </p:cNvSpPr>
          <p:nvPr/>
        </p:nvSpPr>
        <p:spPr bwMode="auto">
          <a:xfrm>
            <a:off x="3054747" y="1504091"/>
            <a:ext cx="1591999" cy="37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67" b="1" dirty="0" smtClean="0">
                <a:latin typeface="微软雅黑" pitchFamily="34" charset="-122"/>
              </a:rPr>
              <a:t>基本要求</a:t>
            </a:r>
            <a:endParaRPr lang="en-US" altLang="zh-CN" sz="1867" b="1" dirty="0">
              <a:latin typeface="微软雅黑" pitchFamily="34" charset="-122"/>
            </a:endParaRPr>
          </a:p>
        </p:txBody>
      </p:sp>
      <p:sp>
        <p:nvSpPr>
          <p:cNvPr id="49" name="TextBox 47"/>
          <p:cNvSpPr txBox="1">
            <a:spLocks noChangeArrowheads="1"/>
          </p:cNvSpPr>
          <p:nvPr/>
        </p:nvSpPr>
        <p:spPr bwMode="auto">
          <a:xfrm>
            <a:off x="2985782" y="2026161"/>
            <a:ext cx="2481764" cy="100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 eaLnBrk="1" hangingPunct="1">
              <a:spcBef>
                <a:spcPct val="0"/>
              </a:spcBef>
            </a:pP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中心突出，层次分明，论述清楚，结构严谨，文字流畅，材料丰富，论据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可靠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zh-CN" altLang="en-US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论文字数：</a:t>
            </a:r>
            <a:r>
              <a:rPr lang="en-US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8000</a:t>
            </a:r>
            <a:r>
              <a:rPr lang="zh-CN" altLang="en-US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－</a:t>
            </a:r>
            <a:r>
              <a:rPr lang="en-US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15000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字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zh-CN" altLang="en-US" sz="12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论文导师：退休教师不可指导</a:t>
            </a:r>
            <a:endParaRPr lang="zh-CN" altLang="en-US" sz="12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0" name="TextBox 48"/>
          <p:cNvSpPr txBox="1">
            <a:spLocks noChangeArrowheads="1"/>
          </p:cNvSpPr>
          <p:nvPr/>
        </p:nvSpPr>
        <p:spPr bwMode="auto">
          <a:xfrm>
            <a:off x="7435589" y="1504091"/>
            <a:ext cx="1593435" cy="37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zh-CN" altLang="en-US" sz="1867" b="1" dirty="0" smtClean="0">
                <a:solidFill>
                  <a:schemeClr val="accent3"/>
                </a:solidFill>
                <a:latin typeface="微软雅黑" pitchFamily="34" charset="-122"/>
              </a:rPr>
              <a:t>论文查重</a:t>
            </a:r>
            <a:endParaRPr lang="en-US" altLang="zh-CN" sz="1867" b="1" dirty="0">
              <a:solidFill>
                <a:schemeClr val="accent3"/>
              </a:solidFill>
              <a:latin typeface="微软雅黑" pitchFamily="34" charset="-122"/>
            </a:endParaRPr>
          </a:p>
        </p:txBody>
      </p:sp>
      <p:sp>
        <p:nvSpPr>
          <p:cNvPr id="51" name="TextBox 49"/>
          <p:cNvSpPr txBox="1">
            <a:spLocks noChangeArrowheads="1"/>
          </p:cNvSpPr>
          <p:nvPr/>
        </p:nvSpPr>
        <p:spPr bwMode="auto">
          <a:xfrm>
            <a:off x="6768905" y="2026161"/>
            <a:ext cx="2346329" cy="126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71450" indent="-171450"/>
            <a:r>
              <a:rPr lang="zh-CN" altLang="zh-CN" sz="12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重复率</a:t>
            </a:r>
            <a:r>
              <a:rPr lang="zh-CN" altLang="zh-CN" sz="12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须低于</a:t>
            </a:r>
            <a:r>
              <a:rPr lang="x-none" altLang="zh-CN" sz="12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15%</a:t>
            </a:r>
            <a:r>
              <a:rPr lang="zh-CN" altLang="zh-CN" sz="12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（含</a:t>
            </a:r>
            <a:r>
              <a:rPr lang="zh-CN" altLang="zh-CN" sz="12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en-US" altLang="zh-CN" sz="12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/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高于</a:t>
            </a:r>
            <a:r>
              <a:rPr lang="x-none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15%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，进行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修改后方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提交</a:t>
            </a:r>
            <a:endParaRPr lang="en-US" altLang="zh-CN" sz="12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/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参加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论文答辩的学生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，重复率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须低于</a:t>
            </a:r>
            <a:r>
              <a:rPr lang="x-none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15%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（含）后才能参加毕业论文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答辩</a:t>
            </a:r>
            <a:endParaRPr lang="zh-CN" altLang="en-US" sz="12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2" name="TextBox 50"/>
          <p:cNvSpPr txBox="1">
            <a:spLocks noChangeArrowheads="1"/>
          </p:cNvSpPr>
          <p:nvPr/>
        </p:nvSpPr>
        <p:spPr bwMode="auto">
          <a:xfrm>
            <a:off x="3054747" y="5650443"/>
            <a:ext cx="1591999" cy="37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1867" b="1" dirty="0" smtClean="0">
                <a:solidFill>
                  <a:schemeClr val="accent2"/>
                </a:solidFill>
                <a:latin typeface="微软雅黑" pitchFamily="34" charset="-122"/>
              </a:rPr>
              <a:t>撰写进度</a:t>
            </a:r>
            <a:endParaRPr lang="en-US" altLang="zh-CN" sz="1867" b="1" dirty="0">
              <a:solidFill>
                <a:schemeClr val="accent2"/>
              </a:solidFill>
              <a:latin typeface="微软雅黑" pitchFamily="34" charset="-122"/>
            </a:endParaRPr>
          </a:p>
        </p:txBody>
      </p:sp>
      <p:sp>
        <p:nvSpPr>
          <p:cNvPr id="53" name="TextBox 51"/>
          <p:cNvSpPr txBox="1">
            <a:spLocks noChangeArrowheads="1"/>
          </p:cNvSpPr>
          <p:nvPr/>
        </p:nvSpPr>
        <p:spPr bwMode="auto">
          <a:xfrm>
            <a:off x="2985782" y="4552530"/>
            <a:ext cx="2346329" cy="8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论文选题：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10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31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论文提纲：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11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论文初稿：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31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论文定稿：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</a:t>
            </a: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zh-CN" altLang="en-US" sz="12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4" name="TextBox 52"/>
          <p:cNvSpPr txBox="1">
            <a:spLocks noChangeArrowheads="1"/>
          </p:cNvSpPr>
          <p:nvPr/>
        </p:nvSpPr>
        <p:spPr bwMode="auto">
          <a:xfrm>
            <a:off x="7435589" y="5650443"/>
            <a:ext cx="1593435" cy="37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zh-CN" altLang="en-US" sz="1867" b="1" dirty="0" smtClean="0">
                <a:solidFill>
                  <a:schemeClr val="accent4"/>
                </a:solidFill>
                <a:latin typeface="微软雅黑" pitchFamily="34" charset="-122"/>
              </a:rPr>
              <a:t>论文提交</a:t>
            </a:r>
            <a:endParaRPr lang="en-US" altLang="zh-CN" sz="1867" b="1" dirty="0">
              <a:solidFill>
                <a:schemeClr val="accent4"/>
              </a:solidFill>
              <a:latin typeface="微软雅黑" pitchFamily="34" charset="-122"/>
            </a:endParaRPr>
          </a:p>
        </p:txBody>
      </p:sp>
      <p:sp>
        <p:nvSpPr>
          <p:cNvPr id="55" name="TextBox 53"/>
          <p:cNvSpPr txBox="1">
            <a:spLocks noChangeArrowheads="1"/>
          </p:cNvSpPr>
          <p:nvPr/>
        </p:nvSpPr>
        <p:spPr bwMode="auto">
          <a:xfrm>
            <a:off x="6768905" y="4552530"/>
            <a:ext cx="2346329" cy="8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79" tIns="41389" rIns="82779" bIns="4138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时间：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30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至</a:t>
            </a:r>
            <a:r>
              <a:rPr lang="en-US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31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申请缓交：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</a:t>
            </a:r>
            <a:r>
              <a:rPr lang="zh-CN" altLang="zh-CN" sz="12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延迟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至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12</a:t>
            </a:r>
            <a:r>
              <a:rPr lang="zh-CN" altLang="zh-CN" sz="1200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altLang="zh-CN" sz="1200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171450" indent="-171450" eaLnBrk="1" hangingPunct="1">
              <a:spcBef>
                <a:spcPct val="0"/>
              </a:spcBef>
            </a:pPr>
            <a:endParaRPr lang="zh-CN" altLang="en-US" sz="12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87371" y="300337"/>
            <a:ext cx="155042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 smtClean="0">
                <a:solidFill>
                  <a:srgbClr val="3048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毕业论文</a:t>
            </a:r>
            <a:endParaRPr lang="zh-CN" altLang="en-US" sz="2667" b="1" dirty="0">
              <a:solidFill>
                <a:srgbClr val="3048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6143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6481E-6 -2.96296E-6 L -0.313 -0.10856 " pathEditMode="relative" rAng="0" ptsTypes="AA">
                                      <p:cBhvr>
                                        <p:cTn id="26" dur="1000" spd="-99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500" y="-53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7816E-7 4.81481E-6 L 0.30831 0.12546 " pathEditMode="relative" rAng="0" ptsTypes="AA">
                                      <p:cBhvr>
                                        <p:cTn id="28" dur="1000" spd="-99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400" y="63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838E-6 -4.81481E-6 L 0.30623 -0.10416 " pathEditMode="relative" rAng="0" ptsTypes="AA">
                                      <p:cBhvr>
                                        <p:cTn id="30" dur="1000" spd="-99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300" y="-5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6791E-6 -4.81481E-6 L -0.30923 0.12084 " pathEditMode="relative" rAng="0" ptsTypes="AA">
                                      <p:cBhvr>
                                        <p:cTn id="32" dur="1000" spd="-999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4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5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6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6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 autoUpdateAnimBg="0"/>
      <p:bldP spid="35" grpId="0"/>
      <p:bldP spid="48" grpId="0" autoUpdateAnimBg="0"/>
      <p:bldP spid="49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281934" y="2387870"/>
            <a:ext cx="8910066" cy="2087737"/>
            <a:chOff x="3281934" y="2387870"/>
            <a:chExt cx="8910066" cy="2087737"/>
          </a:xfrm>
        </p:grpSpPr>
        <p:sp>
          <p:nvSpPr>
            <p:cNvPr id="4" name="椭圆 3"/>
            <p:cNvSpPr/>
            <p:nvPr/>
          </p:nvSpPr>
          <p:spPr>
            <a:xfrm>
              <a:off x="3281934" y="2387870"/>
              <a:ext cx="2001012" cy="2082260"/>
            </a:xfrm>
            <a:prstGeom prst="ellipse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51960" y="2397633"/>
              <a:ext cx="7940040" cy="2077974"/>
            </a:xfrm>
            <a:prstGeom prst="rect">
              <a:avLst/>
            </a:prstGeom>
            <a:solidFill>
              <a:srgbClr val="304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691565" y="7077405"/>
            <a:ext cx="2527807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867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24344" y="2707319"/>
            <a:ext cx="1458602" cy="1458602"/>
            <a:chOff x="5735752" y="4046610"/>
            <a:chExt cx="720495" cy="720495"/>
          </a:xfrm>
        </p:grpSpPr>
        <p:sp>
          <p:nvSpPr>
            <p:cNvPr id="17" name="椭圆 16"/>
            <p:cNvSpPr/>
            <p:nvPr/>
          </p:nvSpPr>
          <p:spPr>
            <a:xfrm>
              <a:off x="5735752" y="4046610"/>
              <a:ext cx="720495" cy="720495"/>
            </a:xfrm>
            <a:prstGeom prst="ellipse">
              <a:avLst/>
            </a:prstGeom>
            <a:solidFill>
              <a:srgbClr val="4B607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870133" y="4192302"/>
              <a:ext cx="401113" cy="429113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00" tIns="45700" rIns="91400" bIns="457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3" name="TextBox 31"/>
          <p:cNvSpPr txBox="1"/>
          <p:nvPr/>
        </p:nvSpPr>
        <p:spPr>
          <a:xfrm>
            <a:off x="5834987" y="3136612"/>
            <a:ext cx="2014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重点提示</a:t>
            </a:r>
            <a:endParaRPr lang="zh-CN" altLang="en-US" sz="32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32353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6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94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86"/>
</p:tagLst>
</file>

<file path=ppt/theme/theme1.xml><?xml version="1.0" encoding="utf-8"?>
<a:theme xmlns:a="http://schemas.openxmlformats.org/drawingml/2006/main" name="Office 主题">
  <a:themeElements>
    <a:clrScheme name="我的主题色">
      <a:dk1>
        <a:sysClr val="windowText" lastClr="000000"/>
      </a:dk1>
      <a:lt1>
        <a:sysClr val="window" lastClr="FFFFFF"/>
      </a:lt1>
      <a:dk2>
        <a:srgbClr val="0C0C0C"/>
      </a:dk2>
      <a:lt2>
        <a:srgbClr val="FFFFFF"/>
      </a:lt2>
      <a:accent1>
        <a:srgbClr val="4A5F74"/>
      </a:accent1>
      <a:accent2>
        <a:srgbClr val="304860"/>
      </a:accent2>
      <a:accent3>
        <a:srgbClr val="4A5F74"/>
      </a:accent3>
      <a:accent4>
        <a:srgbClr val="304860"/>
      </a:accent4>
      <a:accent5>
        <a:srgbClr val="4A5F74"/>
      </a:accent5>
      <a:accent6>
        <a:srgbClr val="304860"/>
      </a:accent6>
      <a:hlink>
        <a:srgbClr val="4A5F74"/>
      </a:hlink>
      <a:folHlink>
        <a:srgbClr val="30486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657</Words>
  <Application>Microsoft Office PowerPoint</Application>
  <PresentationFormat>宽屏</PresentationFormat>
  <Paragraphs>112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华文中宋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admin</cp:lastModifiedBy>
  <cp:revision>25</cp:revision>
  <dcterms:created xsi:type="dcterms:W3CDTF">2016-03-31T10:58:08Z</dcterms:created>
  <dcterms:modified xsi:type="dcterms:W3CDTF">2022-09-27T06:49:28Z</dcterms:modified>
</cp:coreProperties>
</file>